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61" r:id="rId6"/>
    <p:sldId id="264" r:id="rId7"/>
    <p:sldId id="271" r:id="rId8"/>
    <p:sldId id="257" r:id="rId9"/>
    <p:sldId id="272" r:id="rId10"/>
    <p:sldId id="266" r:id="rId11"/>
    <p:sldId id="267" r:id="rId12"/>
    <p:sldId id="268"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46"/>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87E144-EA5B-4B2A-9EDA-1BBDC8160A8C}" v="81" dt="2023-12-19T19:48:25.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85" d="100"/>
          <a:sy n="85" d="100"/>
        </p:scale>
        <p:origin x="33" y="15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4A5BE-3916-466D-B056-57EDD54CF7AF}" type="datetimeFigureOut">
              <a:rPr lang="en-GB" smtClean="0"/>
              <a:t>13/01/2025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FA0B8-9639-4D37-974E-9A25746B4812}" type="slidenum">
              <a:rPr lang="en-GB" smtClean="0"/>
              <a:t>‹#›</a:t>
            </a:fld>
            <a:endParaRPr lang="en-GB"/>
          </a:p>
        </p:txBody>
      </p:sp>
    </p:spTree>
    <p:extLst>
      <p:ext uri="{BB962C8B-B14F-4D97-AF65-F5344CB8AC3E}">
        <p14:creationId xmlns:p14="http://schemas.microsoft.com/office/powerpoint/2010/main" val="336917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FA0B8-9639-4D37-974E-9A25746B4812}" type="slidenum">
              <a:rPr lang="en-GB" smtClean="0"/>
              <a:t>2</a:t>
            </a:fld>
            <a:endParaRPr lang="en-GB"/>
          </a:p>
        </p:txBody>
      </p:sp>
    </p:spTree>
    <p:extLst>
      <p:ext uri="{BB962C8B-B14F-4D97-AF65-F5344CB8AC3E}">
        <p14:creationId xmlns:p14="http://schemas.microsoft.com/office/powerpoint/2010/main" val="742741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FA0B8-9639-4D37-974E-9A25746B4812}" type="slidenum">
              <a:rPr lang="en-GB" smtClean="0"/>
              <a:t>3</a:t>
            </a:fld>
            <a:endParaRPr lang="en-GB"/>
          </a:p>
        </p:txBody>
      </p:sp>
    </p:spTree>
    <p:extLst>
      <p:ext uri="{BB962C8B-B14F-4D97-AF65-F5344CB8AC3E}">
        <p14:creationId xmlns:p14="http://schemas.microsoft.com/office/powerpoint/2010/main" val="108169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FA0B8-9639-4D37-974E-9A25746B4812}" type="slidenum">
              <a:rPr lang="en-GB" smtClean="0"/>
              <a:t>4</a:t>
            </a:fld>
            <a:endParaRPr lang="en-GB"/>
          </a:p>
        </p:txBody>
      </p:sp>
    </p:spTree>
    <p:extLst>
      <p:ext uri="{BB962C8B-B14F-4D97-AF65-F5344CB8AC3E}">
        <p14:creationId xmlns:p14="http://schemas.microsoft.com/office/powerpoint/2010/main" val="99784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1CC9-14EF-4770-AB8C-D8183C6CCC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623606-51DD-440A-BAA2-092140830A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5E67F6-552C-4264-B21F-B0F3F7F64C75}"/>
              </a:ext>
            </a:extLst>
          </p:cNvPr>
          <p:cNvSpPr>
            <a:spLocks noGrp="1"/>
          </p:cNvSpPr>
          <p:nvPr>
            <p:ph type="dt" sz="half" idx="10"/>
          </p:nvPr>
        </p:nvSpPr>
        <p:spPr/>
        <p:txBody>
          <a:bodyPr/>
          <a:lstStyle/>
          <a:p>
            <a:fld id="{63F88970-6FC8-45CD-8D5A-F22B92697D9D}" type="datetimeFigureOut">
              <a:rPr lang="en-GB" smtClean="0"/>
              <a:t>13/01/2025</a:t>
            </a:fld>
            <a:endParaRPr lang="en-GB"/>
          </a:p>
        </p:txBody>
      </p:sp>
      <p:sp>
        <p:nvSpPr>
          <p:cNvPr id="5" name="Footer Placeholder 4">
            <a:extLst>
              <a:ext uri="{FF2B5EF4-FFF2-40B4-BE49-F238E27FC236}">
                <a16:creationId xmlns:a16="http://schemas.microsoft.com/office/drawing/2014/main" id="{86C76258-8298-4AD0-BCCE-65F52CCE7E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C681A-771E-485E-AED4-ED7A681C767D}"/>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1938362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CA1F-5F12-4207-8EFE-82DB8F22EE5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6871DD-BE43-4902-BE8C-2F5B056E37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ADA5A8-2B10-4EB8-937F-6BA3FA9EBF28}"/>
              </a:ext>
            </a:extLst>
          </p:cNvPr>
          <p:cNvSpPr>
            <a:spLocks noGrp="1"/>
          </p:cNvSpPr>
          <p:nvPr>
            <p:ph type="dt" sz="half" idx="10"/>
          </p:nvPr>
        </p:nvSpPr>
        <p:spPr/>
        <p:txBody>
          <a:bodyPr/>
          <a:lstStyle/>
          <a:p>
            <a:fld id="{63F88970-6FC8-45CD-8D5A-F22B92697D9D}" type="datetimeFigureOut">
              <a:rPr lang="en-GB" smtClean="0"/>
              <a:t>13/01/2025</a:t>
            </a:fld>
            <a:endParaRPr lang="en-GB"/>
          </a:p>
        </p:txBody>
      </p:sp>
      <p:sp>
        <p:nvSpPr>
          <p:cNvPr id="5" name="Footer Placeholder 4">
            <a:extLst>
              <a:ext uri="{FF2B5EF4-FFF2-40B4-BE49-F238E27FC236}">
                <a16:creationId xmlns:a16="http://schemas.microsoft.com/office/drawing/2014/main" id="{99D683A9-2A14-4E60-BF60-79E416CC6F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259CA4-146C-4704-8D9C-A85406C551CB}"/>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1396266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BA40A7-D275-4316-B1AD-7F1180D5F3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54F6D1-2AE4-43EB-AE98-6EF45734C5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B61055-59D5-470C-B4CC-14692A892BA0}"/>
              </a:ext>
            </a:extLst>
          </p:cNvPr>
          <p:cNvSpPr>
            <a:spLocks noGrp="1"/>
          </p:cNvSpPr>
          <p:nvPr>
            <p:ph type="dt" sz="half" idx="10"/>
          </p:nvPr>
        </p:nvSpPr>
        <p:spPr/>
        <p:txBody>
          <a:bodyPr/>
          <a:lstStyle/>
          <a:p>
            <a:fld id="{63F88970-6FC8-45CD-8D5A-F22B92697D9D}" type="datetimeFigureOut">
              <a:rPr lang="en-GB" smtClean="0"/>
              <a:t>13/01/2025</a:t>
            </a:fld>
            <a:endParaRPr lang="en-GB"/>
          </a:p>
        </p:txBody>
      </p:sp>
      <p:sp>
        <p:nvSpPr>
          <p:cNvPr id="5" name="Footer Placeholder 4">
            <a:extLst>
              <a:ext uri="{FF2B5EF4-FFF2-40B4-BE49-F238E27FC236}">
                <a16:creationId xmlns:a16="http://schemas.microsoft.com/office/drawing/2014/main" id="{3ECF1507-E7B2-4246-A783-D99EDA84E1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27DED6-7433-426C-92F0-AD00F7053725}"/>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241747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906A-9A03-49C6-8F75-8C5C655931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A93BAF3-954A-4377-A21F-16D9D9D53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FD4591-8DC5-473B-81FD-13F95A57EEE4}"/>
              </a:ext>
            </a:extLst>
          </p:cNvPr>
          <p:cNvSpPr>
            <a:spLocks noGrp="1"/>
          </p:cNvSpPr>
          <p:nvPr>
            <p:ph type="dt" sz="half" idx="10"/>
          </p:nvPr>
        </p:nvSpPr>
        <p:spPr/>
        <p:txBody>
          <a:bodyPr/>
          <a:lstStyle/>
          <a:p>
            <a:fld id="{63F88970-6FC8-45CD-8D5A-F22B92697D9D}" type="datetimeFigureOut">
              <a:rPr lang="en-GB" smtClean="0"/>
              <a:t>13/01/2025</a:t>
            </a:fld>
            <a:endParaRPr lang="en-GB"/>
          </a:p>
        </p:txBody>
      </p:sp>
      <p:sp>
        <p:nvSpPr>
          <p:cNvPr id="5" name="Footer Placeholder 4">
            <a:extLst>
              <a:ext uri="{FF2B5EF4-FFF2-40B4-BE49-F238E27FC236}">
                <a16:creationId xmlns:a16="http://schemas.microsoft.com/office/drawing/2014/main" id="{254CD91E-67F6-4C3C-9DD2-B0301AE6DC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104F66-0D55-4F10-8C87-DDC8BF81C368}"/>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223491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BFE1-B35E-409C-A76B-4C1F1BE272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4AA05C-D219-44E7-BEB9-FD0D56194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2BDBC3-F94D-42C7-BD68-4B0364B34D29}"/>
              </a:ext>
            </a:extLst>
          </p:cNvPr>
          <p:cNvSpPr>
            <a:spLocks noGrp="1"/>
          </p:cNvSpPr>
          <p:nvPr>
            <p:ph type="dt" sz="half" idx="10"/>
          </p:nvPr>
        </p:nvSpPr>
        <p:spPr/>
        <p:txBody>
          <a:bodyPr/>
          <a:lstStyle/>
          <a:p>
            <a:fld id="{63F88970-6FC8-45CD-8D5A-F22B92697D9D}" type="datetimeFigureOut">
              <a:rPr lang="en-GB" smtClean="0"/>
              <a:t>13/01/2025</a:t>
            </a:fld>
            <a:endParaRPr lang="en-GB"/>
          </a:p>
        </p:txBody>
      </p:sp>
      <p:sp>
        <p:nvSpPr>
          <p:cNvPr id="5" name="Footer Placeholder 4">
            <a:extLst>
              <a:ext uri="{FF2B5EF4-FFF2-40B4-BE49-F238E27FC236}">
                <a16:creationId xmlns:a16="http://schemas.microsoft.com/office/drawing/2014/main" id="{F549F2A5-ED97-4524-94BE-6909426F4F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D97BE1-11E2-4BDF-A71A-81D1510477AF}"/>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272452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2CB13-18F0-4159-B8C7-7D57A2FABC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FA279B-6690-4743-B009-72C92F991F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DE9B348-65C5-4037-95F2-7C67544B97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544BAC1-8FB2-4FA2-B4D3-BFD5129A327E}"/>
              </a:ext>
            </a:extLst>
          </p:cNvPr>
          <p:cNvSpPr>
            <a:spLocks noGrp="1"/>
          </p:cNvSpPr>
          <p:nvPr>
            <p:ph type="dt" sz="half" idx="10"/>
          </p:nvPr>
        </p:nvSpPr>
        <p:spPr/>
        <p:txBody>
          <a:bodyPr/>
          <a:lstStyle/>
          <a:p>
            <a:fld id="{63F88970-6FC8-45CD-8D5A-F22B92697D9D}" type="datetimeFigureOut">
              <a:rPr lang="en-GB" smtClean="0"/>
              <a:t>13/01/2025</a:t>
            </a:fld>
            <a:endParaRPr lang="en-GB"/>
          </a:p>
        </p:txBody>
      </p:sp>
      <p:sp>
        <p:nvSpPr>
          <p:cNvPr id="6" name="Footer Placeholder 5">
            <a:extLst>
              <a:ext uri="{FF2B5EF4-FFF2-40B4-BE49-F238E27FC236}">
                <a16:creationId xmlns:a16="http://schemas.microsoft.com/office/drawing/2014/main" id="{F678895C-0673-4094-BE24-DCB42A9A96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9F9158-19D5-4C88-A11D-53A68A8B100C}"/>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88535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B8C36-555A-48D3-B5AF-4B81C67FD2A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76A951-10CB-43E0-B666-DA37CD454A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F3ED4-F035-48F9-94BC-77178B3BF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DDDEE8-E5D3-41DC-9246-A924F0C62E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99D3E-D137-46F1-A2E9-6B99C3E304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44F5CC-026C-409F-80A1-47C39141181C}"/>
              </a:ext>
            </a:extLst>
          </p:cNvPr>
          <p:cNvSpPr>
            <a:spLocks noGrp="1"/>
          </p:cNvSpPr>
          <p:nvPr>
            <p:ph type="dt" sz="half" idx="10"/>
          </p:nvPr>
        </p:nvSpPr>
        <p:spPr/>
        <p:txBody>
          <a:bodyPr/>
          <a:lstStyle/>
          <a:p>
            <a:fld id="{63F88970-6FC8-45CD-8D5A-F22B92697D9D}" type="datetimeFigureOut">
              <a:rPr lang="en-GB" smtClean="0"/>
              <a:t>13/01/2025</a:t>
            </a:fld>
            <a:endParaRPr lang="en-GB"/>
          </a:p>
        </p:txBody>
      </p:sp>
      <p:sp>
        <p:nvSpPr>
          <p:cNvPr id="8" name="Footer Placeholder 7">
            <a:extLst>
              <a:ext uri="{FF2B5EF4-FFF2-40B4-BE49-F238E27FC236}">
                <a16:creationId xmlns:a16="http://schemas.microsoft.com/office/drawing/2014/main" id="{58EC70AC-FBFA-410E-AED4-83A8593834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14B5F7-89E2-4408-AD37-0D5D2CFB5666}"/>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362539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4FB52-72B6-4BE8-B517-E32F0A2767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E5D68C-7D17-4887-8676-6B72B21BD5C5}"/>
              </a:ext>
            </a:extLst>
          </p:cNvPr>
          <p:cNvSpPr>
            <a:spLocks noGrp="1"/>
          </p:cNvSpPr>
          <p:nvPr>
            <p:ph type="dt" sz="half" idx="10"/>
          </p:nvPr>
        </p:nvSpPr>
        <p:spPr/>
        <p:txBody>
          <a:bodyPr/>
          <a:lstStyle/>
          <a:p>
            <a:fld id="{63F88970-6FC8-45CD-8D5A-F22B92697D9D}" type="datetimeFigureOut">
              <a:rPr lang="en-GB" smtClean="0"/>
              <a:t>13/01/2025</a:t>
            </a:fld>
            <a:endParaRPr lang="en-GB"/>
          </a:p>
        </p:txBody>
      </p:sp>
      <p:sp>
        <p:nvSpPr>
          <p:cNvPr id="4" name="Footer Placeholder 3">
            <a:extLst>
              <a:ext uri="{FF2B5EF4-FFF2-40B4-BE49-F238E27FC236}">
                <a16:creationId xmlns:a16="http://schemas.microsoft.com/office/drawing/2014/main" id="{77BF8CB7-30B3-45BA-90B1-C7C2FDD74FC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29A905-BBF0-4838-8B35-35C42C9DBBD1}"/>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161905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24AA5-85D8-4FC7-850E-6CFBA503D078}"/>
              </a:ext>
            </a:extLst>
          </p:cNvPr>
          <p:cNvSpPr>
            <a:spLocks noGrp="1"/>
          </p:cNvSpPr>
          <p:nvPr>
            <p:ph type="dt" sz="half" idx="10"/>
          </p:nvPr>
        </p:nvSpPr>
        <p:spPr/>
        <p:txBody>
          <a:bodyPr/>
          <a:lstStyle/>
          <a:p>
            <a:fld id="{63F88970-6FC8-45CD-8D5A-F22B92697D9D}" type="datetimeFigureOut">
              <a:rPr lang="en-GB" smtClean="0"/>
              <a:t>13/01/2025</a:t>
            </a:fld>
            <a:endParaRPr lang="en-GB"/>
          </a:p>
        </p:txBody>
      </p:sp>
      <p:sp>
        <p:nvSpPr>
          <p:cNvPr id="3" name="Footer Placeholder 2">
            <a:extLst>
              <a:ext uri="{FF2B5EF4-FFF2-40B4-BE49-F238E27FC236}">
                <a16:creationId xmlns:a16="http://schemas.microsoft.com/office/drawing/2014/main" id="{3D1C4F38-D374-4168-8FDB-A49B5CEA79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28D3A12-2F8D-42FC-AAC0-58DF35FD9127}"/>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4249494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E53C-5FEF-47C4-93CB-8FB1BDD89E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2043637-D332-4233-93CD-F207171B10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67DD316-BED9-46F9-B036-8DCADFB84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09437-E7D8-4CE5-B998-45CE8BDD457D}"/>
              </a:ext>
            </a:extLst>
          </p:cNvPr>
          <p:cNvSpPr>
            <a:spLocks noGrp="1"/>
          </p:cNvSpPr>
          <p:nvPr>
            <p:ph type="dt" sz="half" idx="10"/>
          </p:nvPr>
        </p:nvSpPr>
        <p:spPr/>
        <p:txBody>
          <a:bodyPr/>
          <a:lstStyle/>
          <a:p>
            <a:fld id="{63F88970-6FC8-45CD-8D5A-F22B92697D9D}" type="datetimeFigureOut">
              <a:rPr lang="en-GB" smtClean="0"/>
              <a:t>13/01/2025</a:t>
            </a:fld>
            <a:endParaRPr lang="en-GB"/>
          </a:p>
        </p:txBody>
      </p:sp>
      <p:sp>
        <p:nvSpPr>
          <p:cNvPr id="6" name="Footer Placeholder 5">
            <a:extLst>
              <a:ext uri="{FF2B5EF4-FFF2-40B4-BE49-F238E27FC236}">
                <a16:creationId xmlns:a16="http://schemas.microsoft.com/office/drawing/2014/main" id="{8F826E57-5E3E-4BC4-AB1B-02983C85A3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36A84-50C7-4352-A82E-84E3C8BFCBAD}"/>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5307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98B15-AA08-4BE7-BF24-B49246BBD6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1B6EF1E-B8B5-4D04-961B-DD2B61454A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03A577-99F2-40F6-AAC2-AA8F2ED75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739426-216D-400F-A148-21854D950E9C}"/>
              </a:ext>
            </a:extLst>
          </p:cNvPr>
          <p:cNvSpPr>
            <a:spLocks noGrp="1"/>
          </p:cNvSpPr>
          <p:nvPr>
            <p:ph type="dt" sz="half" idx="10"/>
          </p:nvPr>
        </p:nvSpPr>
        <p:spPr/>
        <p:txBody>
          <a:bodyPr/>
          <a:lstStyle/>
          <a:p>
            <a:fld id="{63F88970-6FC8-45CD-8D5A-F22B92697D9D}" type="datetimeFigureOut">
              <a:rPr lang="en-GB" smtClean="0"/>
              <a:t>13/01/2025</a:t>
            </a:fld>
            <a:endParaRPr lang="en-GB"/>
          </a:p>
        </p:txBody>
      </p:sp>
      <p:sp>
        <p:nvSpPr>
          <p:cNvPr id="6" name="Footer Placeholder 5">
            <a:extLst>
              <a:ext uri="{FF2B5EF4-FFF2-40B4-BE49-F238E27FC236}">
                <a16:creationId xmlns:a16="http://schemas.microsoft.com/office/drawing/2014/main" id="{CA66F304-EE9F-4CDD-A2B1-3E89F0DF6C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1FA756-FD07-456D-9759-06AD39521B12}"/>
              </a:ext>
            </a:extLst>
          </p:cNvPr>
          <p:cNvSpPr>
            <a:spLocks noGrp="1"/>
          </p:cNvSpPr>
          <p:nvPr>
            <p:ph type="sldNum" sz="quarter" idx="12"/>
          </p:nvPr>
        </p:nvSpPr>
        <p:spPr/>
        <p:txBody>
          <a:bodyPr/>
          <a:lstStyle/>
          <a:p>
            <a:fld id="{63DEDCB3-03E7-4B94-BABC-4AFA8083A923}" type="slidenum">
              <a:rPr lang="en-GB" smtClean="0"/>
              <a:t>‹#›</a:t>
            </a:fld>
            <a:endParaRPr lang="en-GB"/>
          </a:p>
        </p:txBody>
      </p:sp>
    </p:spTree>
    <p:extLst>
      <p:ext uri="{BB962C8B-B14F-4D97-AF65-F5344CB8AC3E}">
        <p14:creationId xmlns:p14="http://schemas.microsoft.com/office/powerpoint/2010/main" val="1731311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7BF27-A76E-4E9C-BCC5-4C14FFE1B3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B29993-84D2-4AB3-A3F4-A702A4F968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86EFF4-F6C2-4B9A-9B81-EC67AB97E9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88970-6FC8-45CD-8D5A-F22B92697D9D}" type="datetimeFigureOut">
              <a:rPr lang="en-GB" smtClean="0"/>
              <a:t>13/01/2025</a:t>
            </a:fld>
            <a:endParaRPr lang="en-GB"/>
          </a:p>
        </p:txBody>
      </p:sp>
      <p:sp>
        <p:nvSpPr>
          <p:cNvPr id="5" name="Footer Placeholder 4">
            <a:extLst>
              <a:ext uri="{FF2B5EF4-FFF2-40B4-BE49-F238E27FC236}">
                <a16:creationId xmlns:a16="http://schemas.microsoft.com/office/drawing/2014/main" id="{9EE1AE70-7B81-46EB-A9BC-32342DCA5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498DFB-3561-43A5-8E49-BE8CC0F6A1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EDCB3-03E7-4B94-BABC-4AFA8083A923}" type="slidenum">
              <a:rPr lang="en-GB" smtClean="0"/>
              <a:t>‹#›</a:t>
            </a:fld>
            <a:endParaRPr lang="en-GB"/>
          </a:p>
        </p:txBody>
      </p:sp>
      <p:sp>
        <p:nvSpPr>
          <p:cNvPr id="7" name="Rectangle 6">
            <a:extLst>
              <a:ext uri="{FF2B5EF4-FFF2-40B4-BE49-F238E27FC236}">
                <a16:creationId xmlns:a16="http://schemas.microsoft.com/office/drawing/2014/main" id="{8BC483F3-4162-4EC4-AB10-71D12FA78EF3}"/>
              </a:ext>
            </a:extLst>
          </p:cNvPr>
          <p:cNvSpPr/>
          <p:nvPr userDrawn="1"/>
        </p:nvSpPr>
        <p:spPr>
          <a:xfrm>
            <a:off x="0" y="0"/>
            <a:ext cx="12192000" cy="6858000"/>
          </a:xfrm>
          <a:prstGeom prst="rect">
            <a:avLst/>
          </a:prstGeom>
          <a:solidFill>
            <a:srgbClr val="00174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6821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xml"/><Relationship Id="rId7" Type="http://schemas.openxmlformats.org/officeDocument/2006/relationships/hyperlink" Target="mailto:jenny.Fenwick@thirskschool.org"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png"/><Relationship Id="rId4" Type="http://schemas.openxmlformats.org/officeDocument/2006/relationships/image" Target="../media/image69.jpeg"/><Relationship Id="rId9" Type="http://schemas.openxmlformats.org/officeDocument/2006/relationships/image" Target="../media/image72.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g"/><Relationship Id="rId5" Type="http://schemas.openxmlformats.org/officeDocument/2006/relationships/image" Target="../media/image3.jpe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5.jpeg"/><Relationship Id="rId3" Type="http://schemas.openxmlformats.org/officeDocument/2006/relationships/image" Target="../media/image11.jpeg"/><Relationship Id="rId21" Type="http://schemas.openxmlformats.org/officeDocument/2006/relationships/image" Target="../media/image28.jpeg"/><Relationship Id="rId7" Type="http://schemas.openxmlformats.org/officeDocument/2006/relationships/image" Target="../media/image15.jpeg"/><Relationship Id="rId12" Type="http://schemas.openxmlformats.org/officeDocument/2006/relationships/image" Target="../media/image20.jpeg"/><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19" Type="http://schemas.openxmlformats.org/officeDocument/2006/relationships/image" Target="../media/image26.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29.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5.jpeg"/><Relationship Id="rId3" Type="http://schemas.openxmlformats.org/officeDocument/2006/relationships/image" Target="../media/image11.jpeg"/><Relationship Id="rId21" Type="http://schemas.openxmlformats.org/officeDocument/2006/relationships/image" Target="../media/image28.jpeg"/><Relationship Id="rId7" Type="http://schemas.openxmlformats.org/officeDocument/2006/relationships/image" Target="../media/image15.jpeg"/><Relationship Id="rId12" Type="http://schemas.openxmlformats.org/officeDocument/2006/relationships/image" Target="../media/image20.jpeg"/><Relationship Id="rId17" Type="http://schemas.microsoft.com/office/2007/relationships/hdphoto" Target="../media/hdphoto1.wdp"/><Relationship Id="rId2" Type="http://schemas.openxmlformats.org/officeDocument/2006/relationships/notesSlide" Target="../notesSlides/notesSlide3.xml"/><Relationship Id="rId16" Type="http://schemas.openxmlformats.org/officeDocument/2006/relationships/image" Target="../media/image24.pn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19" Type="http://schemas.openxmlformats.org/officeDocument/2006/relationships/image" Target="../media/image26.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5.jpeg"/><Relationship Id="rId26" Type="http://schemas.microsoft.com/office/2007/relationships/hdphoto" Target="../media/hdphoto3.wdp"/><Relationship Id="rId3" Type="http://schemas.openxmlformats.org/officeDocument/2006/relationships/image" Target="../media/image31.jpeg"/><Relationship Id="rId21" Type="http://schemas.openxmlformats.org/officeDocument/2006/relationships/image" Target="../media/image48.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4.jpeg"/><Relationship Id="rId25" Type="http://schemas.openxmlformats.org/officeDocument/2006/relationships/image" Target="../media/image51.png"/><Relationship Id="rId2" Type="http://schemas.openxmlformats.org/officeDocument/2006/relationships/image" Target="../media/image30.jpeg"/><Relationship Id="rId16" Type="http://schemas.openxmlformats.org/officeDocument/2006/relationships/image" Target="../media/image43.jpeg"/><Relationship Id="rId20" Type="http://schemas.openxmlformats.org/officeDocument/2006/relationships/image" Target="../media/image47.jpeg"/><Relationship Id="rId29"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24" Type="http://schemas.openxmlformats.org/officeDocument/2006/relationships/image" Target="../media/image50.jpeg"/><Relationship Id="rId5" Type="http://schemas.openxmlformats.org/officeDocument/2006/relationships/image" Target="../media/image33.jpeg"/><Relationship Id="rId15" Type="http://schemas.openxmlformats.org/officeDocument/2006/relationships/image" Target="../media/image42.jpeg"/><Relationship Id="rId23" Type="http://schemas.openxmlformats.org/officeDocument/2006/relationships/image" Target="../media/image49.jpeg"/><Relationship Id="rId28" Type="http://schemas.openxmlformats.org/officeDocument/2006/relationships/image" Target="../media/image53.jpeg"/><Relationship Id="rId10" Type="http://schemas.openxmlformats.org/officeDocument/2006/relationships/image" Target="../media/image38.jpeg"/><Relationship Id="rId19" Type="http://schemas.openxmlformats.org/officeDocument/2006/relationships/image" Target="../media/image46.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2.jpeg"/><Relationship Id="rId22" Type="http://schemas.microsoft.com/office/2007/relationships/hdphoto" Target="../media/hdphoto2.wdp"/><Relationship Id="rId27" Type="http://schemas.openxmlformats.org/officeDocument/2006/relationships/image" Target="../media/image52.jpe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5.jpeg"/><Relationship Id="rId26" Type="http://schemas.microsoft.com/office/2007/relationships/hdphoto" Target="../media/hdphoto3.wdp"/><Relationship Id="rId3" Type="http://schemas.openxmlformats.org/officeDocument/2006/relationships/image" Target="../media/image31.jpeg"/><Relationship Id="rId21" Type="http://schemas.openxmlformats.org/officeDocument/2006/relationships/image" Target="../media/image48.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4.jpeg"/><Relationship Id="rId25" Type="http://schemas.openxmlformats.org/officeDocument/2006/relationships/image" Target="../media/image51.png"/><Relationship Id="rId2" Type="http://schemas.openxmlformats.org/officeDocument/2006/relationships/image" Target="../media/image30.jpeg"/><Relationship Id="rId16" Type="http://schemas.openxmlformats.org/officeDocument/2006/relationships/image" Target="../media/image43.jpeg"/><Relationship Id="rId20" Type="http://schemas.openxmlformats.org/officeDocument/2006/relationships/image" Target="../media/image47.jpeg"/><Relationship Id="rId29"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24" Type="http://schemas.openxmlformats.org/officeDocument/2006/relationships/image" Target="../media/image50.jpeg"/><Relationship Id="rId5" Type="http://schemas.openxmlformats.org/officeDocument/2006/relationships/image" Target="../media/image33.jpeg"/><Relationship Id="rId15" Type="http://schemas.openxmlformats.org/officeDocument/2006/relationships/image" Target="../media/image42.jpeg"/><Relationship Id="rId23" Type="http://schemas.openxmlformats.org/officeDocument/2006/relationships/image" Target="../media/image49.jpeg"/><Relationship Id="rId28" Type="http://schemas.openxmlformats.org/officeDocument/2006/relationships/image" Target="../media/image53.jpeg"/><Relationship Id="rId10" Type="http://schemas.openxmlformats.org/officeDocument/2006/relationships/image" Target="../media/image38.jpeg"/><Relationship Id="rId19" Type="http://schemas.openxmlformats.org/officeDocument/2006/relationships/image" Target="../media/image46.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2.jpeg"/><Relationship Id="rId22" Type="http://schemas.microsoft.com/office/2007/relationships/hdphoto" Target="../media/hdphoto2.wdp"/><Relationship Id="rId27" Type="http://schemas.openxmlformats.org/officeDocument/2006/relationships/image" Target="../media/image52.jpeg"/></Relationships>
</file>

<file path=ppt/slides/_rels/slide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xml"/><Relationship Id="rId7" Type="http://schemas.openxmlformats.org/officeDocument/2006/relationships/image" Target="../media/image58.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7.jpeg"/><Relationship Id="rId11" Type="http://schemas.openxmlformats.org/officeDocument/2006/relationships/image" Target="../media/image7.pn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g"/><Relationship Id="rId9" Type="http://schemas.openxmlformats.org/officeDocument/2006/relationships/image" Target="../media/image6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62.jpeg"/></Relationships>
</file>

<file path=ppt/slides/_rels/slide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slideLayout" Target="../slideLayouts/slideLayout2.xml"/><Relationship Id="rId7" Type="http://schemas.openxmlformats.org/officeDocument/2006/relationships/image" Target="../media/image10.jpeg"/><Relationship Id="rId12"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5.jpeg"/><Relationship Id="rId11" Type="http://schemas.openxmlformats.org/officeDocument/2006/relationships/image" Target="../media/image39.jpeg"/><Relationship Id="rId5" Type="http://schemas.openxmlformats.org/officeDocument/2006/relationships/image" Target="../media/image64.jpeg"/><Relationship Id="rId10" Type="http://schemas.openxmlformats.org/officeDocument/2006/relationships/image" Target="../media/image68.jpeg"/><Relationship Id="rId4" Type="http://schemas.openxmlformats.org/officeDocument/2006/relationships/image" Target="../media/image63.jpeg"/><Relationship Id="rId9"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CA0199D-B524-484E-BB74-C042721827FA}"/>
              </a:ext>
            </a:extLst>
          </p:cNvPr>
          <p:cNvSpPr/>
          <p:nvPr/>
        </p:nvSpPr>
        <p:spPr>
          <a:xfrm>
            <a:off x="0" y="0"/>
            <a:ext cx="12192000" cy="6858000"/>
          </a:xfrm>
          <a:prstGeom prst="rect">
            <a:avLst/>
          </a:prstGeom>
          <a:solidFill>
            <a:srgbClr val="0017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F0B61EC-CEED-4A15-A170-E6C2D1044A1E}"/>
              </a:ext>
            </a:extLst>
          </p:cNvPr>
          <p:cNvSpPr/>
          <p:nvPr/>
        </p:nvSpPr>
        <p:spPr>
          <a:xfrm>
            <a:off x="0" y="2217985"/>
            <a:ext cx="12192000" cy="217562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a:extLst>
              <a:ext uri="{FF2B5EF4-FFF2-40B4-BE49-F238E27FC236}">
                <a16:creationId xmlns:a16="http://schemas.microsoft.com/office/drawing/2014/main" id="{612B6220-FDD9-4491-8389-2947DE050D88}"/>
              </a:ext>
            </a:extLst>
          </p:cNvPr>
          <p:cNvGrpSpPr/>
          <p:nvPr/>
        </p:nvGrpSpPr>
        <p:grpSpPr>
          <a:xfrm>
            <a:off x="82088" y="2294417"/>
            <a:ext cx="12027823" cy="2022764"/>
            <a:chOff x="0" y="2370848"/>
            <a:chExt cx="12027823" cy="2022764"/>
          </a:xfrm>
        </p:grpSpPr>
        <p:pic>
          <p:nvPicPr>
            <p:cNvPr id="7" name="Picture 2">
              <a:extLst>
                <a:ext uri="{FF2B5EF4-FFF2-40B4-BE49-F238E27FC236}">
                  <a16:creationId xmlns:a16="http://schemas.microsoft.com/office/drawing/2014/main" id="{CC5138FE-4E05-437C-85E2-EAC588B0C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4085" y="2370848"/>
              <a:ext cx="3209622" cy="20227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F709979A-3400-449B-B410-DFC4FA5068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70848"/>
              <a:ext cx="1454859" cy="20227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C0A48E4D-2AF2-4A6E-9801-16645AE68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1206" y="2370848"/>
              <a:ext cx="2833146" cy="20227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D74C620C-6537-4AFD-856E-9F6787BF8D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1389" y="2370848"/>
              <a:ext cx="1435716" cy="20227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9B7DFCE7-D84C-4AAA-B0B3-EE5B11A9C9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4352" y="2370848"/>
              <a:ext cx="2865051" cy="20227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a:extLst>
                <a:ext uri="{FF2B5EF4-FFF2-40B4-BE49-F238E27FC236}">
                  <a16:creationId xmlns:a16="http://schemas.microsoft.com/office/drawing/2014/main" id="{97BFFE31-13CF-4668-8485-263FA95425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15536" y="2370848"/>
              <a:ext cx="1512287" cy="202276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8BA3DC86-8A23-4DC5-8FC1-8FCDD7F23BE7}"/>
              </a:ext>
            </a:extLst>
          </p:cNvPr>
          <p:cNvSpPr txBox="1"/>
          <p:nvPr/>
        </p:nvSpPr>
        <p:spPr>
          <a:xfrm>
            <a:off x="1372851" y="655077"/>
            <a:ext cx="1061085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4800" b="1" dirty="0">
                <a:solidFill>
                  <a:schemeClr val="bg1"/>
                </a:solidFill>
                <a:effectLst>
                  <a:outerShdw blurRad="38100" dist="38100" dir="2700000" algn="tl">
                    <a:srgbClr val="000000">
                      <a:alpha val="43137"/>
                    </a:srgbClr>
                  </a:outerShdw>
                </a:effectLst>
              </a:rPr>
              <a:t>YEAR 9 OPTIONS PRESENTATION</a:t>
            </a:r>
          </a:p>
          <a:p>
            <a:pPr algn="r"/>
            <a:r>
              <a:rPr lang="en-US" sz="2800" b="1" dirty="0">
                <a:solidFill>
                  <a:schemeClr val="bg1"/>
                </a:solidFill>
                <a:effectLst>
                  <a:outerShdw blurRad="38100" dist="38100" dir="2700000" algn="tl">
                    <a:srgbClr val="000000">
                      <a:alpha val="43137"/>
                    </a:srgbClr>
                  </a:outerShdw>
                </a:effectLst>
              </a:rPr>
              <a:t>GCSE ART, CRAFT AND DESIGN</a:t>
            </a:r>
            <a:endParaRPr lang="en-US" sz="2800" dirty="0">
              <a:solidFill>
                <a:schemeClr val="bg1"/>
              </a:solidFill>
            </a:endParaRPr>
          </a:p>
        </p:txBody>
      </p:sp>
      <p:sp>
        <p:nvSpPr>
          <p:cNvPr id="14" name="Rectangle 13">
            <a:extLst>
              <a:ext uri="{FF2B5EF4-FFF2-40B4-BE49-F238E27FC236}">
                <a16:creationId xmlns:a16="http://schemas.microsoft.com/office/drawing/2014/main" id="{37F0264D-148F-4A2D-823F-3B8112A3057C}"/>
              </a:ext>
            </a:extLst>
          </p:cNvPr>
          <p:cNvSpPr/>
          <p:nvPr/>
        </p:nvSpPr>
        <p:spPr>
          <a:xfrm>
            <a:off x="198916" y="4618641"/>
            <a:ext cx="11794168" cy="2031325"/>
          </a:xfrm>
          <a:prstGeom prst="rect">
            <a:avLst/>
          </a:prstGeom>
        </p:spPr>
        <p:txBody>
          <a:bodyPr wrap="square">
            <a:spAutoFit/>
          </a:bodyPr>
          <a:lstStyle/>
          <a:p>
            <a:pPr algn="ctr"/>
            <a:r>
              <a:rPr lang="en-GB" dirty="0">
                <a:solidFill>
                  <a:schemeClr val="bg1"/>
                </a:solidFill>
                <a:latin typeface="Cambria" panose="02040503050406030204" pitchFamily="18" charset="0"/>
                <a:ea typeface="MS Mincho" panose="02020609040205080304" pitchFamily="49" charset="-128"/>
                <a:cs typeface="Arial" panose="020B0604020202020204" pitchFamily="34" charset="0"/>
              </a:rPr>
              <a:t>Students begin their GCSE coursework in Year 10 and the course is taught over two years following the </a:t>
            </a:r>
            <a:r>
              <a:rPr lang="en-GB" dirty="0">
                <a:solidFill>
                  <a:schemeClr val="bg1"/>
                </a:solidFill>
                <a:latin typeface="Cambria" panose="02040503050406030204" pitchFamily="18" charset="0"/>
                <a:ea typeface="MS Mincho" panose="02020609040205080304" pitchFamily="49" charset="-128"/>
                <a:cs typeface="Times New Roman" panose="02020603050405020304" pitchFamily="18" charset="0"/>
              </a:rPr>
              <a:t>AQA Art, Craft and Design specification.  The course is structured to not only develop the skills that have been taught throughout Key Stage 3 but to also</a:t>
            </a:r>
            <a:r>
              <a:rPr lang="en-GB" dirty="0">
                <a:solidFill>
                  <a:schemeClr val="bg1"/>
                </a:solidFill>
                <a:latin typeface="Cambria" panose="02040503050406030204" pitchFamily="18" charset="0"/>
                <a:ea typeface="MS Mincho" panose="02020609040205080304" pitchFamily="49" charset="-128"/>
                <a:cs typeface="Arial" panose="020B0604020202020204" pitchFamily="34" charset="0"/>
              </a:rPr>
              <a:t> meet the four assessment objectives.   </a:t>
            </a:r>
            <a:r>
              <a:rPr lang="en-GB" dirty="0">
                <a:solidFill>
                  <a:schemeClr val="bg1"/>
                </a:solidFill>
                <a:latin typeface="Cambria" panose="02040503050406030204" pitchFamily="18" charset="0"/>
                <a:ea typeface="MS Mincho" panose="02020609040205080304" pitchFamily="49" charset="-128"/>
                <a:cs typeface="Times New Roman" panose="02020603050405020304" pitchFamily="18" charset="0"/>
              </a:rPr>
              <a:t>Students are encouraged to be independent learners and reflective thinkers, they </a:t>
            </a:r>
            <a:r>
              <a:rPr lang="en-GB" dirty="0">
                <a:solidFill>
                  <a:schemeClr val="bg1"/>
                </a:solidFill>
                <a:latin typeface="Cambria" panose="02040503050406030204" pitchFamily="18" charset="0"/>
                <a:ea typeface="MS Mincho" panose="02020609040205080304" pitchFamily="49" charset="-128"/>
                <a:cs typeface="Arial" panose="020B0604020202020204" pitchFamily="34" charset="0"/>
              </a:rPr>
              <a:t>become confident in taking risks and learn from experience when exploring and experimenting with their own ideas, techniques and processes.  They are encouraged to develop knowledge and understanding of art, craft and design in historical and contemporary contexts, through their own exploration of art history and the use of contemporary methods such as Pinterest and Instagram. </a:t>
            </a:r>
            <a:endParaRPr lang="en-GB" dirty="0">
              <a:solidFill>
                <a:schemeClr val="bg1"/>
              </a:solidFill>
            </a:endParaRPr>
          </a:p>
        </p:txBody>
      </p:sp>
      <p:pic>
        <p:nvPicPr>
          <p:cNvPr id="19" name="Audio 18">
            <a:hlinkClick r:id="" action="ppaction://media"/>
            <a:extLst>
              <a:ext uri="{FF2B5EF4-FFF2-40B4-BE49-F238E27FC236}">
                <a16:creationId xmlns:a16="http://schemas.microsoft.com/office/drawing/2014/main" id="{A8B15549-75C4-47A0-9D80-D08A5C5838B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555992936"/>
      </p:ext>
    </p:extLst>
  </p:cSld>
  <p:clrMapOvr>
    <a:masterClrMapping/>
  </p:clrMapOvr>
  <mc:AlternateContent xmlns:mc="http://schemas.openxmlformats.org/markup-compatibility/2006" xmlns:p14="http://schemas.microsoft.com/office/powerpoint/2010/main">
    <mc:Choice Requires="p14">
      <p:transition spd="slow" p14:dur="2000" advTm="7138"/>
    </mc:Choice>
    <mc:Fallback xmlns="">
      <p:transition spd="slow" advTm="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preview">
            <a:extLst>
              <a:ext uri="{FF2B5EF4-FFF2-40B4-BE49-F238E27FC236}">
                <a16:creationId xmlns:a16="http://schemas.microsoft.com/office/drawing/2014/main" id="{EE633C8B-A479-490A-B201-D2F767F89A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13" t="4179" r="5908" b="2169"/>
          <a:stretch/>
        </p:blipFill>
        <p:spPr bwMode="auto">
          <a:xfrm rot="16200000">
            <a:off x="4909187" y="2070862"/>
            <a:ext cx="2982093" cy="41522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AB350E-0884-4B15-8228-FBFC67515A97}"/>
              </a:ext>
            </a:extLst>
          </p:cNvPr>
          <p:cNvSpPr txBox="1"/>
          <p:nvPr/>
        </p:nvSpPr>
        <p:spPr>
          <a:xfrm>
            <a:off x="165465" y="108145"/>
            <a:ext cx="11669484" cy="830997"/>
          </a:xfrm>
          <a:prstGeom prst="rect">
            <a:avLst/>
          </a:prstGeom>
          <a:noFill/>
        </p:spPr>
        <p:txBody>
          <a:bodyPr wrap="square" rtlCol="0">
            <a:spAutoFit/>
          </a:bodyPr>
          <a:lstStyle/>
          <a:p>
            <a:pPr algn="ctr"/>
            <a:r>
              <a:rPr lang="en-GB" sz="4800" b="1" dirty="0">
                <a:solidFill>
                  <a:schemeClr val="bg1"/>
                </a:solidFill>
                <a:effectLst>
                  <a:outerShdw blurRad="38100" dist="38100" dir="2700000" algn="tl">
                    <a:srgbClr val="000000">
                      <a:alpha val="43137"/>
                    </a:srgbClr>
                  </a:outerShdw>
                </a:effectLst>
              </a:rPr>
              <a:t>WHAT DO OUR STUDENTS SAY?</a:t>
            </a:r>
          </a:p>
        </p:txBody>
      </p:sp>
      <p:grpSp>
        <p:nvGrpSpPr>
          <p:cNvPr id="6" name="Group 5">
            <a:extLst>
              <a:ext uri="{FF2B5EF4-FFF2-40B4-BE49-F238E27FC236}">
                <a16:creationId xmlns:a16="http://schemas.microsoft.com/office/drawing/2014/main" id="{53B93BA1-8BE0-42BE-BB2A-EE7F10871FF3}"/>
              </a:ext>
            </a:extLst>
          </p:cNvPr>
          <p:cNvGrpSpPr/>
          <p:nvPr/>
        </p:nvGrpSpPr>
        <p:grpSpPr>
          <a:xfrm>
            <a:off x="0" y="939142"/>
            <a:ext cx="4499075" cy="5918856"/>
            <a:chOff x="1180397" y="939142"/>
            <a:chExt cx="4499075" cy="5918856"/>
          </a:xfrm>
        </p:grpSpPr>
        <p:pic>
          <p:nvPicPr>
            <p:cNvPr id="3076" name="Picture 4">
              <a:extLst>
                <a:ext uri="{FF2B5EF4-FFF2-40B4-BE49-F238E27FC236}">
                  <a16:creationId xmlns:a16="http://schemas.microsoft.com/office/drawing/2014/main" id="{022BC711-4AC7-476E-8322-253540B3AC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67" r="926"/>
            <a:stretch/>
          </p:blipFill>
          <p:spPr bwMode="auto">
            <a:xfrm rot="5400000">
              <a:off x="745322" y="1374217"/>
              <a:ext cx="5369225" cy="44990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preview">
              <a:extLst>
                <a:ext uri="{FF2B5EF4-FFF2-40B4-BE49-F238E27FC236}">
                  <a16:creationId xmlns:a16="http://schemas.microsoft.com/office/drawing/2014/main" id="{F9B3F457-7B6D-41D0-BE9B-8D6AEBFDB5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11" r="2463"/>
            <a:stretch/>
          </p:blipFill>
          <p:spPr bwMode="auto">
            <a:xfrm rot="16200000">
              <a:off x="1902642" y="3081168"/>
              <a:ext cx="3054586" cy="44990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DC17C65-5E59-4A66-B884-BEBE1B340C44}"/>
                </a:ext>
              </a:extLst>
            </p:cNvPr>
            <p:cNvSpPr/>
            <p:nvPr/>
          </p:nvSpPr>
          <p:spPr>
            <a:xfrm>
              <a:off x="1180397" y="3429000"/>
              <a:ext cx="4499075" cy="1384995"/>
            </a:xfrm>
            <a:prstGeom prst="rect">
              <a:avLst/>
            </a:prstGeom>
            <a:solidFill>
              <a:schemeClr val="bg1"/>
            </a:solidFill>
          </p:spPr>
          <p:txBody>
            <a:bodyPr wrap="square">
              <a:spAutoFit/>
            </a:bodyPr>
            <a:lstStyle/>
            <a:p>
              <a:r>
                <a:rPr lang="en-GB" sz="1400" i="1" dirty="0">
                  <a:solidFill>
                    <a:srgbClr val="201F1E"/>
                  </a:solidFill>
                </a:rPr>
                <a:t>“I really enjoy GCSE art and I am so glad I chose to take it. I love the work that has been chosen by teachers because it’s always something new but there is always a sense of freedom and being able to add in your own ideas and be creative. It is interesting and fun to try new media and develop your work in different new ways.” Olivia, Year 11</a:t>
              </a:r>
              <a:endParaRPr lang="en-GB" sz="1400" i="1" dirty="0"/>
            </a:p>
          </p:txBody>
        </p:sp>
      </p:grpSp>
      <p:sp>
        <p:nvSpPr>
          <p:cNvPr id="9" name="Content Placeholder 2">
            <a:extLst>
              <a:ext uri="{FF2B5EF4-FFF2-40B4-BE49-F238E27FC236}">
                <a16:creationId xmlns:a16="http://schemas.microsoft.com/office/drawing/2014/main" id="{C2AB2289-A354-4278-B76C-8939FB8C0D57}"/>
              </a:ext>
            </a:extLst>
          </p:cNvPr>
          <p:cNvSpPr>
            <a:spLocks noGrp="1"/>
          </p:cNvSpPr>
          <p:nvPr>
            <p:ph idx="1"/>
          </p:nvPr>
        </p:nvSpPr>
        <p:spPr>
          <a:xfrm>
            <a:off x="4944226" y="5976039"/>
            <a:ext cx="7161758" cy="881961"/>
          </a:xfrm>
        </p:spPr>
        <p:txBody>
          <a:bodyPr>
            <a:normAutofit/>
          </a:bodyPr>
          <a:lstStyle/>
          <a:p>
            <a:pPr marL="0" indent="0">
              <a:buNone/>
            </a:pPr>
            <a:r>
              <a:rPr lang="en-GB" sz="2400" dirty="0">
                <a:solidFill>
                  <a:schemeClr val="bg1"/>
                </a:solidFill>
              </a:rPr>
              <a:t>Please contact: </a:t>
            </a:r>
            <a:r>
              <a:rPr lang="en-GB" sz="2400" dirty="0">
                <a:solidFill>
                  <a:schemeClr val="bg1"/>
                </a:solidFill>
                <a:hlinkClick r:id="rId7">
                  <a:extLst>
                    <a:ext uri="{A12FA001-AC4F-418D-AE19-62706E023703}">
                      <ahyp:hlinkClr xmlns:ahyp="http://schemas.microsoft.com/office/drawing/2018/hyperlinkcolor" val="tx"/>
                    </a:ext>
                  </a:extLst>
                </a:hlinkClick>
              </a:rPr>
              <a:t>jenny.fenwick@thirskschool.org</a:t>
            </a:r>
            <a:r>
              <a:rPr lang="en-GB" sz="2400" dirty="0">
                <a:solidFill>
                  <a:schemeClr val="bg1"/>
                </a:solidFill>
              </a:rPr>
              <a:t>  </a:t>
            </a:r>
          </a:p>
          <a:p>
            <a:pPr marL="0" indent="0">
              <a:buNone/>
            </a:pPr>
            <a:r>
              <a:rPr lang="en-GB" sz="2400" dirty="0">
                <a:solidFill>
                  <a:schemeClr val="bg1"/>
                </a:solidFill>
              </a:rPr>
              <a:t>should you require any additional information</a:t>
            </a:r>
          </a:p>
        </p:txBody>
      </p:sp>
      <p:pic>
        <p:nvPicPr>
          <p:cNvPr id="15" name="Picture 4" descr="Image preview">
            <a:extLst>
              <a:ext uri="{FF2B5EF4-FFF2-40B4-BE49-F238E27FC236}">
                <a16:creationId xmlns:a16="http://schemas.microsoft.com/office/drawing/2014/main" id="{4383ED54-AEC4-4A96-A5BF-B32AA5D7E3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9338" r="1090" b="29435"/>
          <a:stretch/>
        </p:blipFill>
        <p:spPr bwMode="auto">
          <a:xfrm>
            <a:off x="8376419" y="974033"/>
            <a:ext cx="3815580" cy="28273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94093687-17EC-49B0-B508-72782B985FA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9693" r="654" b="31288"/>
          <a:stretch/>
        </p:blipFill>
        <p:spPr bwMode="auto">
          <a:xfrm>
            <a:off x="8372329" y="3218225"/>
            <a:ext cx="3819670" cy="26669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6CB409C-0D0D-4454-B417-62AD33143BE3}"/>
              </a:ext>
            </a:extLst>
          </p:cNvPr>
          <p:cNvSpPr/>
          <p:nvPr/>
        </p:nvSpPr>
        <p:spPr>
          <a:xfrm>
            <a:off x="4499075" y="972787"/>
            <a:ext cx="4152220" cy="2246769"/>
          </a:xfrm>
          <a:prstGeom prst="rect">
            <a:avLst/>
          </a:prstGeom>
          <a:solidFill>
            <a:schemeClr val="bg1"/>
          </a:solidFill>
        </p:spPr>
        <p:txBody>
          <a:bodyPr wrap="square">
            <a:spAutoFit/>
          </a:bodyPr>
          <a:lstStyle/>
          <a:p>
            <a:pPr>
              <a:spcAft>
                <a:spcPts val="0"/>
              </a:spcAft>
            </a:pPr>
            <a:r>
              <a:rPr lang="en-GB" sz="1400" i="1" dirty="0">
                <a:latin typeface="Calibri" panose="020F0502020204030204" pitchFamily="34" charset="0"/>
                <a:ea typeface="Times New Roman" panose="02020603050405020304" pitchFamily="18" charset="0"/>
              </a:rPr>
              <a:t>“The best part of the GCSE course is that you really get to tap into your creative side which is wonderful because it challenges your mind and let’s you express yourself on paper. It’s also very informative as you get to learn about different artists, their backstories and see their beautiful artwork. You also have a lot of freedom with how you create your work and you can make it look however you feel it should which makes it even better as it’s personal to you and how you do things.” </a:t>
            </a:r>
            <a:r>
              <a:rPr lang="en-GB" sz="1400" dirty="0">
                <a:latin typeface="Calibri" panose="020F0502020204030204" pitchFamily="34" charset="0"/>
                <a:ea typeface="Times New Roman" panose="02020603050405020304" pitchFamily="18" charset="0"/>
              </a:rPr>
              <a:t>Elena, Year 10</a:t>
            </a:r>
            <a:endParaRPr lang="en-GB" sz="1400" dirty="0">
              <a:latin typeface="Calibri" panose="020F05020202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F588C7DA-082E-4585-AF3F-73B012F7C8C7}"/>
              </a:ext>
            </a:extLst>
          </p:cNvPr>
          <p:cNvSpPr/>
          <p:nvPr/>
        </p:nvSpPr>
        <p:spPr>
          <a:xfrm>
            <a:off x="4499075" y="5152016"/>
            <a:ext cx="4818829" cy="738664"/>
          </a:xfrm>
          <a:prstGeom prst="rect">
            <a:avLst/>
          </a:prstGeom>
          <a:solidFill>
            <a:schemeClr val="bg1"/>
          </a:solidFill>
        </p:spPr>
        <p:txBody>
          <a:bodyPr wrap="square">
            <a:spAutoFit/>
          </a:bodyPr>
          <a:lstStyle/>
          <a:p>
            <a:r>
              <a:rPr lang="en-GB" sz="1400" i="1" dirty="0">
                <a:solidFill>
                  <a:srgbClr val="212121"/>
                </a:solidFill>
              </a:rPr>
              <a:t>“Art is a very fun lesson, that gives you a break from any stress, there seems like quite a lot of work but it’s alright if you keep on top of it” </a:t>
            </a:r>
            <a:r>
              <a:rPr lang="en-GB" sz="1400" dirty="0">
                <a:solidFill>
                  <a:srgbClr val="212121"/>
                </a:solidFill>
              </a:rPr>
              <a:t>Matthew, year 11</a:t>
            </a:r>
            <a:endParaRPr lang="en-GB" sz="1400" dirty="0"/>
          </a:p>
        </p:txBody>
      </p:sp>
      <p:pic>
        <p:nvPicPr>
          <p:cNvPr id="31" name="Audio 30">
            <a:hlinkClick r:id="" action="ppaction://media"/>
            <a:extLst>
              <a:ext uri="{FF2B5EF4-FFF2-40B4-BE49-F238E27FC236}">
                <a16:creationId xmlns:a16="http://schemas.microsoft.com/office/drawing/2014/main" id="{BDDCE2FE-CD8B-46F5-BDA0-7CCECB35D9D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938295197"/>
      </p:ext>
    </p:extLst>
  </p:cSld>
  <p:clrMapOvr>
    <a:masterClrMapping/>
  </p:clrMapOvr>
  <mc:AlternateContent xmlns:mc="http://schemas.openxmlformats.org/markup-compatibility/2006" xmlns:p14="http://schemas.microsoft.com/office/powerpoint/2010/main">
    <mc:Choice Requires="p14">
      <p:transition spd="slow" p14:dur="2000" advTm="39446"/>
    </mc:Choice>
    <mc:Fallback xmlns="">
      <p:transition spd="slow" advTm="39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7B003-A76F-4312-8981-1BC44B0C7DAE}"/>
              </a:ext>
            </a:extLst>
          </p:cNvPr>
          <p:cNvSpPr>
            <a:spLocks noGrp="1"/>
          </p:cNvSpPr>
          <p:nvPr>
            <p:ph type="title"/>
          </p:nvPr>
        </p:nvSpPr>
        <p:spPr>
          <a:xfrm>
            <a:off x="4622488" y="4071995"/>
            <a:ext cx="5609222" cy="1363215"/>
          </a:xfrm>
        </p:spPr>
        <p:txBody>
          <a:bodyPr vert="horz" lIns="91440" tIns="45720" rIns="91440" bIns="45720" rtlCol="0" anchor="t">
            <a:normAutofit/>
          </a:bodyPr>
          <a:lstStyle/>
          <a:p>
            <a:r>
              <a:rPr lang="en-US" b="1" kern="1200" dirty="0">
                <a:solidFill>
                  <a:schemeClr val="tx1"/>
                </a:solidFill>
                <a:latin typeface="+mj-lt"/>
                <a:ea typeface="+mj-ea"/>
                <a:cs typeface="+mj-cs"/>
              </a:rPr>
              <a:t>Why should </a:t>
            </a:r>
            <a:r>
              <a:rPr lang="en-US" b="1" i="1" kern="1200" dirty="0">
                <a:solidFill>
                  <a:schemeClr val="tx1"/>
                </a:solidFill>
                <a:latin typeface="+mj-lt"/>
                <a:ea typeface="+mj-ea"/>
                <a:cs typeface="+mj-cs"/>
              </a:rPr>
              <a:t>you</a:t>
            </a:r>
            <a:r>
              <a:rPr lang="en-US" b="1" kern="1200" dirty="0">
                <a:solidFill>
                  <a:schemeClr val="tx1"/>
                </a:solidFill>
                <a:latin typeface="+mj-lt"/>
                <a:ea typeface="+mj-ea"/>
                <a:cs typeface="+mj-cs"/>
              </a:rPr>
              <a:t> study Art at GCSE?</a:t>
            </a:r>
          </a:p>
        </p:txBody>
      </p:sp>
      <p:sp>
        <p:nvSpPr>
          <p:cNvPr id="62" name="Freeform: Shape 6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13091"/>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4">
            <a:extLst>
              <a:ext uri="{FF2B5EF4-FFF2-40B4-BE49-F238E27FC236}">
                <a16:creationId xmlns:a16="http://schemas.microsoft.com/office/drawing/2014/main" id="{A2757017-8F96-4788-A089-6282515DA2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412" r="-1" b="892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2325812-FDBC-48F3-81D3-64A37A635D7E}"/>
              </a:ext>
            </a:extLst>
          </p:cNvPr>
          <p:cNvPicPr>
            <a:picLocks noChangeAspect="1"/>
          </p:cNvPicPr>
          <p:nvPr/>
        </p:nvPicPr>
        <p:blipFill rotWithShape="1">
          <a:blip r:embed="rId6">
            <a:extLst>
              <a:ext uri="{28A0092B-C50C-407E-A947-70E740481C1C}">
                <a14:useLocalDpi xmlns:a14="http://schemas.microsoft.com/office/drawing/2010/main" val="0"/>
              </a:ext>
            </a:extLst>
          </a:blip>
          <a:srcRect l="36318" r="5176" b="-1"/>
          <a:stretch/>
        </p:blipFill>
        <p:spPr>
          <a:xfrm>
            <a:off x="0" y="2279205"/>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66" name="Oval 65">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6" descr="Image preview">
            <a:extLst>
              <a:ext uri="{FF2B5EF4-FFF2-40B4-BE49-F238E27FC236}">
                <a16:creationId xmlns:a16="http://schemas.microsoft.com/office/drawing/2014/main" id="{DF523C31-7005-430C-A690-33786B0053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170" r="3" b="6832"/>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68" name="Freeform: Shape 67">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4">
            <a:extLst>
              <a:ext uri="{FF2B5EF4-FFF2-40B4-BE49-F238E27FC236}">
                <a16:creationId xmlns:a16="http://schemas.microsoft.com/office/drawing/2014/main" id="{920F38BA-2B30-4CCE-BC54-178D814CAE2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4" r="-2" b="21581"/>
          <a:stretch/>
        </p:blipFill>
        <p:spPr bwMode="auto">
          <a:xfrm>
            <a:off x="8918761" y="-4331"/>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3E14C46-6D63-4B35-89C9-970E3B619BFB}"/>
              </a:ext>
            </a:extLst>
          </p:cNvPr>
          <p:cNvSpPr/>
          <p:nvPr/>
        </p:nvSpPr>
        <p:spPr>
          <a:xfrm>
            <a:off x="3915651" y="5548070"/>
            <a:ext cx="8055696" cy="1169551"/>
          </a:xfrm>
          <a:prstGeom prst="rect">
            <a:avLst/>
          </a:prstGeom>
          <a:noFill/>
        </p:spPr>
        <p:txBody>
          <a:bodyPr wrap="square">
            <a:spAutoFit/>
          </a:bodyPr>
          <a:lstStyle/>
          <a:p>
            <a:pPr>
              <a:spcAft>
                <a:spcPts val="0"/>
              </a:spcAft>
            </a:pPr>
            <a:r>
              <a:rPr lang="en-GB" sz="1400" i="1" dirty="0">
                <a:latin typeface="Calibri" panose="020F0502020204030204" pitchFamily="34" charset="0"/>
                <a:ea typeface="Times New Roman" panose="02020603050405020304" pitchFamily="18" charset="0"/>
              </a:rPr>
              <a:t>“The best part of the GCSE course is that you really get to tap into your creative side which is wonderful because it challenges your mind and let’s you express yourself on paper. It’s also very informative as you get to learn about different artists, their backstories and see their beautiful artwork. You also have a lot of freedom with how you create your work and you can make it look however you feel it should which makes it even better as it’s personal to you and how you do things.” </a:t>
            </a:r>
            <a:r>
              <a:rPr lang="en-GB" sz="1400" dirty="0">
                <a:latin typeface="Calibri" panose="020F0502020204030204" pitchFamily="34" charset="0"/>
                <a:ea typeface="Times New Roman" panose="02020603050405020304" pitchFamily="18" charset="0"/>
              </a:rPr>
              <a:t>Elena, Year 10</a:t>
            </a:r>
            <a:endParaRPr lang="en-GB" sz="1400" dirty="0">
              <a:latin typeface="Calibri" panose="020F0502020204030204" pitchFamily="34" charset="0"/>
              <a:ea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F42BEAAA-CE28-40C4-ABE2-A9DBD2F9D4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4211545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902"/>
    </mc:Choice>
    <mc:Fallback xmlns="">
      <p:transition spd="slow" advTm="4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603D7C-1E6E-42AB-A47C-FA97192CF53B}"/>
              </a:ext>
            </a:extLst>
          </p:cNvPr>
          <p:cNvSpPr/>
          <p:nvPr/>
        </p:nvSpPr>
        <p:spPr>
          <a:xfrm>
            <a:off x="0" y="1027906"/>
            <a:ext cx="12192000" cy="18221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6EC71200-CE33-4FCD-9E35-9C8843D895AD}"/>
              </a:ext>
            </a:extLst>
          </p:cNvPr>
          <p:cNvGrpSpPr/>
          <p:nvPr/>
        </p:nvGrpSpPr>
        <p:grpSpPr>
          <a:xfrm>
            <a:off x="0" y="1101579"/>
            <a:ext cx="12192000" cy="1667480"/>
            <a:chOff x="0" y="974820"/>
            <a:chExt cx="12192000" cy="1667480"/>
          </a:xfrm>
        </p:grpSpPr>
        <p:pic>
          <p:nvPicPr>
            <p:cNvPr id="7" name="Picture 2" descr="Image preview">
              <a:extLst>
                <a:ext uri="{FF2B5EF4-FFF2-40B4-BE49-F238E27FC236}">
                  <a16:creationId xmlns:a16="http://schemas.microsoft.com/office/drawing/2014/main" id="{03BB2B1D-C6FB-4124-B6A7-F2EF027657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74" t="5859" r="3220" b="7014"/>
            <a:stretch/>
          </p:blipFill>
          <p:spPr bwMode="auto">
            <a:xfrm rot="16200000">
              <a:off x="338925" y="642215"/>
              <a:ext cx="1661160" cy="233900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D0617C0-8F3F-4DF5-ACB5-A0369CEAF6C8}"/>
                </a:ext>
              </a:extLst>
            </p:cNvPr>
            <p:cNvGrpSpPr/>
            <p:nvPr/>
          </p:nvGrpSpPr>
          <p:grpSpPr>
            <a:xfrm>
              <a:off x="4690025" y="977979"/>
              <a:ext cx="2394525" cy="1661162"/>
              <a:chOff x="4880864" y="3021328"/>
              <a:chExt cx="2394525" cy="1661162"/>
            </a:xfrm>
          </p:grpSpPr>
          <p:pic>
            <p:nvPicPr>
              <p:cNvPr id="16" name="Picture 4" descr="Image preview">
                <a:extLst>
                  <a:ext uri="{FF2B5EF4-FFF2-40B4-BE49-F238E27FC236}">
                    <a16:creationId xmlns:a16="http://schemas.microsoft.com/office/drawing/2014/main" id="{9C7C3F72-0D3A-401E-A330-F86F90C0FE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27" t="49623" b="4312"/>
              <a:stretch/>
            </p:blipFill>
            <p:spPr bwMode="auto">
              <a:xfrm rot="16200000">
                <a:off x="5869501" y="3276601"/>
                <a:ext cx="1661160" cy="11506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preview">
                <a:extLst>
                  <a:ext uri="{FF2B5EF4-FFF2-40B4-BE49-F238E27FC236}">
                    <a16:creationId xmlns:a16="http://schemas.microsoft.com/office/drawing/2014/main" id="{4B2EF9EB-B56C-4A4F-8F99-3B9D60C79E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28" t="4083" r="2118" b="50115"/>
              <a:stretch/>
            </p:blipFill>
            <p:spPr bwMode="auto">
              <a:xfrm rot="16200000">
                <a:off x="4672237" y="3229955"/>
                <a:ext cx="1661161" cy="12439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5689B28-EB27-444E-89C8-D1CCC61A06E0}"/>
                </a:ext>
              </a:extLst>
            </p:cNvPr>
            <p:cNvGrpSpPr/>
            <p:nvPr/>
          </p:nvGrpSpPr>
          <p:grpSpPr>
            <a:xfrm>
              <a:off x="2381345" y="977979"/>
              <a:ext cx="2268804" cy="1661161"/>
              <a:chOff x="1409700" y="1029637"/>
              <a:chExt cx="2175513" cy="1605171"/>
            </a:xfrm>
          </p:grpSpPr>
          <p:pic>
            <p:nvPicPr>
              <p:cNvPr id="14" name="Picture 6" descr="Image preview">
                <a:extLst>
                  <a:ext uri="{FF2B5EF4-FFF2-40B4-BE49-F238E27FC236}">
                    <a16:creationId xmlns:a16="http://schemas.microsoft.com/office/drawing/2014/main" id="{E60499FA-3745-4FD6-B0EC-814C46239D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191" t="53844" r="7729" b="5018"/>
              <a:stretch/>
            </p:blipFill>
            <p:spPr bwMode="auto">
              <a:xfrm rot="16200000">
                <a:off x="2248848" y="1295390"/>
                <a:ext cx="1602118" cy="10706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preview">
                <a:extLst>
                  <a:ext uri="{FF2B5EF4-FFF2-40B4-BE49-F238E27FC236}">
                    <a16:creationId xmlns:a16="http://schemas.microsoft.com/office/drawing/2014/main" id="{C5B53694-E121-4FF1-AE32-BE2BA55C68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460" t="7587" r="3855" b="48178"/>
              <a:stretch/>
            </p:blipFill>
            <p:spPr bwMode="auto">
              <a:xfrm rot="16200000">
                <a:off x="1159564" y="1279773"/>
                <a:ext cx="1605171" cy="1104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EED9D03D-07A9-439C-A0F2-30D7661A5E35}"/>
                </a:ext>
              </a:extLst>
            </p:cNvPr>
            <p:cNvGrpSpPr/>
            <p:nvPr/>
          </p:nvGrpSpPr>
          <p:grpSpPr>
            <a:xfrm>
              <a:off x="7144867" y="974820"/>
              <a:ext cx="2648705" cy="1661161"/>
              <a:chOff x="7376565" y="981140"/>
              <a:chExt cx="3053208" cy="2135432"/>
            </a:xfrm>
          </p:grpSpPr>
          <p:pic>
            <p:nvPicPr>
              <p:cNvPr id="12" name="Picture 14" descr="Image preview">
                <a:extLst>
                  <a:ext uri="{FF2B5EF4-FFF2-40B4-BE49-F238E27FC236}">
                    <a16:creationId xmlns:a16="http://schemas.microsoft.com/office/drawing/2014/main" id="{F00626BD-CA35-4FC0-8691-321D3659A5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641" t="7157" r="6381" b="7425"/>
              <a:stretch/>
            </p:blipFill>
            <p:spPr bwMode="auto">
              <a:xfrm>
                <a:off x="7376565" y="982971"/>
                <a:ext cx="155448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preview">
                <a:extLst>
                  <a:ext uri="{FF2B5EF4-FFF2-40B4-BE49-F238E27FC236}">
                    <a16:creationId xmlns:a16="http://schemas.microsoft.com/office/drawing/2014/main" id="{476B3466-4C0C-404E-B2E0-B995A027300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71" t="2150" r="5746" b="7702"/>
              <a:stretch/>
            </p:blipFill>
            <p:spPr bwMode="auto">
              <a:xfrm>
                <a:off x="8844915" y="981140"/>
                <a:ext cx="1584858" cy="2133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8" descr="Image preview">
              <a:extLst>
                <a:ext uri="{FF2B5EF4-FFF2-40B4-BE49-F238E27FC236}">
                  <a16:creationId xmlns:a16="http://schemas.microsoft.com/office/drawing/2014/main" id="{81054DAE-4232-4D70-A1C2-B26C9D0668A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328" t="3327" r="3633" b="385"/>
            <a:stretch/>
          </p:blipFill>
          <p:spPr bwMode="auto">
            <a:xfrm rot="16200000">
              <a:off x="10193945" y="639660"/>
              <a:ext cx="1658000" cy="233811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7465C492-EEE6-40E1-8811-F50F5748615B}"/>
              </a:ext>
            </a:extLst>
          </p:cNvPr>
          <p:cNvSpPr txBox="1"/>
          <p:nvPr/>
        </p:nvSpPr>
        <p:spPr>
          <a:xfrm>
            <a:off x="165465" y="108145"/>
            <a:ext cx="12026535" cy="707886"/>
          </a:xfrm>
          <a:prstGeom prst="rect">
            <a:avLst/>
          </a:prstGeom>
          <a:noFill/>
        </p:spPr>
        <p:txBody>
          <a:bodyPr wrap="square" rtlCol="0">
            <a:spAutoFit/>
          </a:bodyPr>
          <a:lstStyle/>
          <a:p>
            <a:pPr algn="ctr"/>
            <a:r>
              <a:rPr lang="en-GB" sz="4000" b="1" dirty="0">
                <a:solidFill>
                  <a:schemeClr val="bg1"/>
                </a:solidFill>
                <a:effectLst>
                  <a:outerShdw blurRad="38100" dist="38100" dir="2700000" algn="tl">
                    <a:srgbClr val="000000">
                      <a:alpha val="43137"/>
                    </a:srgbClr>
                  </a:outerShdw>
                </a:effectLst>
              </a:rPr>
              <a:t>PERSONAL PORTFOLIO – TOPIC 1 YSP</a:t>
            </a:r>
          </a:p>
        </p:txBody>
      </p:sp>
      <p:sp>
        <p:nvSpPr>
          <p:cNvPr id="21" name="Rectangle 20">
            <a:extLst>
              <a:ext uri="{FF2B5EF4-FFF2-40B4-BE49-F238E27FC236}">
                <a16:creationId xmlns:a16="http://schemas.microsoft.com/office/drawing/2014/main" id="{ED4A735E-D8D4-4BD6-B151-4C3537626793}"/>
              </a:ext>
            </a:extLst>
          </p:cNvPr>
          <p:cNvSpPr/>
          <p:nvPr/>
        </p:nvSpPr>
        <p:spPr>
          <a:xfrm>
            <a:off x="-8" y="4840079"/>
            <a:ext cx="12192000" cy="180383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
            <a:extLst>
              <a:ext uri="{FF2B5EF4-FFF2-40B4-BE49-F238E27FC236}">
                <a16:creationId xmlns:a16="http://schemas.microsoft.com/office/drawing/2014/main" id="{BC47EE72-08E7-471F-9A8C-670C50C89AC4}"/>
              </a:ext>
            </a:extLst>
          </p:cNvPr>
          <p:cNvPicPr>
            <a:picLocks noGrp="1" noChangeAspect="1" noChangeArrowheads="1"/>
          </p:cNvPicPr>
          <p:nvPr>
            <p:ph idx="1"/>
          </p:nvPr>
        </p:nvPicPr>
        <p:blipFill rotWithShape="1">
          <a:blip r:embed="rId11">
            <a:extLst>
              <a:ext uri="{28A0092B-C50C-407E-A947-70E740481C1C}">
                <a14:useLocalDpi xmlns:a14="http://schemas.microsoft.com/office/drawing/2010/main" val="0"/>
              </a:ext>
            </a:extLst>
          </a:blip>
          <a:srcRect l="7401" t="2523" r="7443" b="15741"/>
          <a:stretch/>
        </p:blipFill>
        <p:spPr bwMode="auto">
          <a:xfrm>
            <a:off x="2445876" y="4921100"/>
            <a:ext cx="2535638" cy="1658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C78D3874-559B-4502-B9D7-9212092E299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748" r="1031" b="6585"/>
          <a:stretch/>
        </p:blipFill>
        <p:spPr bwMode="auto">
          <a:xfrm>
            <a:off x="5023856" y="4922524"/>
            <a:ext cx="1218535" cy="16565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BCCDEAD2-CD39-4F6E-93A0-64EA9C72F30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041" t="1148" r="8767" b="1534"/>
          <a:stretch/>
        </p:blipFill>
        <p:spPr bwMode="auto">
          <a:xfrm>
            <a:off x="-4" y="4921100"/>
            <a:ext cx="2403538" cy="16580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gram, schematic&#10;&#10;Description automatically generated">
            <a:extLst>
              <a:ext uri="{FF2B5EF4-FFF2-40B4-BE49-F238E27FC236}">
                <a16:creationId xmlns:a16="http://schemas.microsoft.com/office/drawing/2014/main" id="{16C68822-37CA-4802-A27E-8F3E809AC624}"/>
              </a:ext>
            </a:extLst>
          </p:cNvPr>
          <p:cNvPicPr>
            <a:picLocks noChangeAspect="1"/>
          </p:cNvPicPr>
          <p:nvPr/>
        </p:nvPicPr>
        <p:blipFill rotWithShape="1">
          <a:blip r:embed="rId14">
            <a:extLst>
              <a:ext uri="{28A0092B-C50C-407E-A947-70E740481C1C}">
                <a14:useLocalDpi xmlns:a14="http://schemas.microsoft.com/office/drawing/2010/main" val="0"/>
              </a:ext>
            </a:extLst>
          </a:blip>
          <a:srcRect l="7464" t="2665" r="4845" b="3101"/>
          <a:stretch/>
        </p:blipFill>
        <p:spPr>
          <a:xfrm rot="16200000">
            <a:off x="9033945" y="4578278"/>
            <a:ext cx="1644864" cy="2356786"/>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8A6F94E5-38F2-463E-BD55-122B4BA15121}"/>
              </a:ext>
            </a:extLst>
          </p:cNvPr>
          <p:cNvPicPr>
            <a:picLocks noChangeAspect="1"/>
          </p:cNvPicPr>
          <p:nvPr/>
        </p:nvPicPr>
        <p:blipFill rotWithShape="1">
          <a:blip r:embed="rId15">
            <a:extLst>
              <a:ext uri="{28A0092B-C50C-407E-A947-70E740481C1C}">
                <a14:useLocalDpi xmlns:a14="http://schemas.microsoft.com/office/drawing/2010/main" val="0"/>
              </a:ext>
            </a:extLst>
          </a:blip>
          <a:srcRect l="10000" t="1765" r="4751" b="6537"/>
          <a:stretch/>
        </p:blipFill>
        <p:spPr>
          <a:xfrm rot="16200000">
            <a:off x="6638496" y="4579060"/>
            <a:ext cx="1643302" cy="2356783"/>
          </a:xfrm>
          <a:prstGeom prst="rect">
            <a:avLst/>
          </a:prstGeom>
        </p:spPr>
      </p:pic>
      <p:pic>
        <p:nvPicPr>
          <p:cNvPr id="2050" name="Picture 2" descr="Image preview">
            <a:extLst>
              <a:ext uri="{FF2B5EF4-FFF2-40B4-BE49-F238E27FC236}">
                <a16:creationId xmlns:a16="http://schemas.microsoft.com/office/drawing/2014/main" id="{6684EAC1-0FE4-46DD-9A2F-4915ABD4816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colorTemperature colorTemp="7200"/>
                    </a14:imgEffect>
                  </a14:imgLayer>
                </a14:imgProps>
              </a:ext>
              <a:ext uri="{28A0092B-C50C-407E-A947-70E740481C1C}">
                <a14:useLocalDpi xmlns:a14="http://schemas.microsoft.com/office/drawing/2010/main" val="0"/>
              </a:ext>
            </a:extLst>
          </a:blip>
          <a:srcRect l="5621" t="5419" r="3919" b="12126"/>
          <a:stretch/>
        </p:blipFill>
        <p:spPr bwMode="auto">
          <a:xfrm rot="5400000">
            <a:off x="10815464" y="5191175"/>
            <a:ext cx="1635194" cy="111785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54B52CE-E7EA-48A5-A8E2-6C4C72BA9656}"/>
              </a:ext>
            </a:extLst>
          </p:cNvPr>
          <p:cNvGrpSpPr/>
          <p:nvPr/>
        </p:nvGrpSpPr>
        <p:grpSpPr>
          <a:xfrm>
            <a:off x="-4" y="2934361"/>
            <a:ext cx="12192004" cy="1822174"/>
            <a:chOff x="-4" y="4892766"/>
            <a:chExt cx="12192004" cy="1822174"/>
          </a:xfrm>
        </p:grpSpPr>
        <p:sp>
          <p:nvSpPr>
            <p:cNvPr id="32" name="Rectangle 31">
              <a:extLst>
                <a:ext uri="{FF2B5EF4-FFF2-40B4-BE49-F238E27FC236}">
                  <a16:creationId xmlns:a16="http://schemas.microsoft.com/office/drawing/2014/main" id="{95D9F0A4-A670-434D-81DE-421EE4959045}"/>
                </a:ext>
              </a:extLst>
            </p:cNvPr>
            <p:cNvSpPr/>
            <p:nvPr/>
          </p:nvSpPr>
          <p:spPr>
            <a:xfrm>
              <a:off x="-4" y="4892766"/>
              <a:ext cx="12192000" cy="18221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B1AA575E-3477-498A-B6AE-D6245FDD343F}"/>
                </a:ext>
              </a:extLst>
            </p:cNvPr>
            <p:cNvGrpSpPr/>
            <p:nvPr/>
          </p:nvGrpSpPr>
          <p:grpSpPr>
            <a:xfrm>
              <a:off x="4" y="4953421"/>
              <a:ext cx="12191996" cy="1700864"/>
              <a:chOff x="114821" y="4908015"/>
              <a:chExt cx="12191996" cy="1663353"/>
            </a:xfrm>
          </p:grpSpPr>
          <p:pic>
            <p:nvPicPr>
              <p:cNvPr id="2052" name="Picture 4" descr="Image preview">
                <a:extLst>
                  <a:ext uri="{FF2B5EF4-FFF2-40B4-BE49-F238E27FC236}">
                    <a16:creationId xmlns:a16="http://schemas.microsoft.com/office/drawing/2014/main" id="{5C92931F-38C3-4D83-AD8F-2DEB7C13944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8072" t="8956" r="16052" b="9050"/>
              <a:stretch/>
            </p:blipFill>
            <p:spPr bwMode="auto">
              <a:xfrm rot="5400000">
                <a:off x="658299" y="4364537"/>
                <a:ext cx="1656576" cy="27435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2D1699B-6379-49C5-8236-61C854495D1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3706" t="7967" r="5521" b="3378"/>
              <a:stretch/>
            </p:blipFill>
            <p:spPr bwMode="auto">
              <a:xfrm rot="16200000">
                <a:off x="2891275" y="4355751"/>
                <a:ext cx="1656576" cy="27611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preview">
                <a:extLst>
                  <a:ext uri="{FF2B5EF4-FFF2-40B4-BE49-F238E27FC236}">
                    <a16:creationId xmlns:a16="http://schemas.microsoft.com/office/drawing/2014/main" id="{2B520B94-3EE7-47FF-B3EE-63BDBD29A0C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1875" t="5161" r="11879" b="6679"/>
              <a:stretch/>
            </p:blipFill>
            <p:spPr bwMode="auto">
              <a:xfrm rot="16200000">
                <a:off x="5386235" y="4263358"/>
                <a:ext cx="1649167" cy="29520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52D8B8AA-4F97-4D97-BB72-F03B2F4DAF0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9312" t="6449" r="7349" b="2630"/>
              <a:stretch/>
            </p:blipFill>
            <p:spPr bwMode="auto">
              <a:xfrm rot="5400000">
                <a:off x="7558991" y="4376798"/>
                <a:ext cx="1656578" cy="27325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preview">
                <a:extLst>
                  <a:ext uri="{FF2B5EF4-FFF2-40B4-BE49-F238E27FC236}">
                    <a16:creationId xmlns:a16="http://schemas.microsoft.com/office/drawing/2014/main" id="{23056F37-8E5D-415F-BD0B-71970E4B0A1C}"/>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2270" t="5491" r="9195" b="7966"/>
              <a:stretch/>
            </p:blipFill>
            <p:spPr bwMode="auto">
              <a:xfrm rot="16200000">
                <a:off x="10086851" y="4351401"/>
                <a:ext cx="1656578" cy="2783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4C4557F6-5339-45C3-8DB8-72ACF29D2502}"/>
                </a:ext>
              </a:extLst>
            </p:cNvPr>
            <p:cNvGrpSpPr/>
            <p:nvPr/>
          </p:nvGrpSpPr>
          <p:grpSpPr>
            <a:xfrm>
              <a:off x="-4" y="4953421"/>
              <a:ext cx="12191996" cy="1700864"/>
              <a:chOff x="114821" y="4908015"/>
              <a:chExt cx="12191996" cy="1663353"/>
            </a:xfrm>
          </p:grpSpPr>
          <p:pic>
            <p:nvPicPr>
              <p:cNvPr id="47" name="Picture 4" descr="Image preview">
                <a:extLst>
                  <a:ext uri="{FF2B5EF4-FFF2-40B4-BE49-F238E27FC236}">
                    <a16:creationId xmlns:a16="http://schemas.microsoft.com/office/drawing/2014/main" id="{99B3321F-BE6C-4729-A969-A0334382219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8072" t="8956" r="16052" b="9050"/>
              <a:stretch/>
            </p:blipFill>
            <p:spPr bwMode="auto">
              <a:xfrm rot="5400000">
                <a:off x="658299" y="4364537"/>
                <a:ext cx="1656576" cy="274353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a:extLst>
                  <a:ext uri="{FF2B5EF4-FFF2-40B4-BE49-F238E27FC236}">
                    <a16:creationId xmlns:a16="http://schemas.microsoft.com/office/drawing/2014/main" id="{3ED674DE-3DB5-498E-BC0D-D51F21D547D3}"/>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3706" t="7967" r="5521" b="3378"/>
              <a:stretch/>
            </p:blipFill>
            <p:spPr bwMode="auto">
              <a:xfrm rot="16200000">
                <a:off x="2891275" y="4355751"/>
                <a:ext cx="1656576" cy="276110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Image preview">
                <a:extLst>
                  <a:ext uri="{FF2B5EF4-FFF2-40B4-BE49-F238E27FC236}">
                    <a16:creationId xmlns:a16="http://schemas.microsoft.com/office/drawing/2014/main" id="{2E9320AC-A61E-4D4F-8083-E0A25D0517D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1875" t="5161" r="11879" b="6679"/>
              <a:stretch/>
            </p:blipFill>
            <p:spPr bwMode="auto">
              <a:xfrm rot="16200000">
                <a:off x="5386235" y="4263358"/>
                <a:ext cx="1649167" cy="29520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Image preview">
                <a:extLst>
                  <a:ext uri="{FF2B5EF4-FFF2-40B4-BE49-F238E27FC236}">
                    <a16:creationId xmlns:a16="http://schemas.microsoft.com/office/drawing/2014/main" id="{63D9744A-CCBC-495B-A6B4-F255C631724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9312" t="6449" r="7349" b="2630"/>
              <a:stretch/>
            </p:blipFill>
            <p:spPr bwMode="auto">
              <a:xfrm rot="5400000">
                <a:off x="7558991" y="4376798"/>
                <a:ext cx="1656578" cy="273256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Image preview">
                <a:extLst>
                  <a:ext uri="{FF2B5EF4-FFF2-40B4-BE49-F238E27FC236}">
                    <a16:creationId xmlns:a16="http://schemas.microsoft.com/office/drawing/2014/main" id="{08C95C67-683F-4C3F-B1BA-2A6D7BC50168}"/>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2270" t="5491" r="9195" b="7966"/>
              <a:stretch/>
            </p:blipFill>
            <p:spPr bwMode="auto">
              <a:xfrm rot="16200000">
                <a:off x="10086851" y="4351401"/>
                <a:ext cx="1656578" cy="278335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76547811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603D7C-1E6E-42AB-A47C-FA97192CF53B}"/>
              </a:ext>
            </a:extLst>
          </p:cNvPr>
          <p:cNvSpPr/>
          <p:nvPr/>
        </p:nvSpPr>
        <p:spPr>
          <a:xfrm>
            <a:off x="0" y="1027906"/>
            <a:ext cx="12192000" cy="18221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6EC71200-CE33-4FCD-9E35-9C8843D895AD}"/>
              </a:ext>
            </a:extLst>
          </p:cNvPr>
          <p:cNvGrpSpPr/>
          <p:nvPr/>
        </p:nvGrpSpPr>
        <p:grpSpPr>
          <a:xfrm>
            <a:off x="0" y="1101579"/>
            <a:ext cx="12192000" cy="1667480"/>
            <a:chOff x="0" y="974820"/>
            <a:chExt cx="12192000" cy="1667480"/>
          </a:xfrm>
        </p:grpSpPr>
        <p:pic>
          <p:nvPicPr>
            <p:cNvPr id="7" name="Picture 2" descr="Image preview">
              <a:extLst>
                <a:ext uri="{FF2B5EF4-FFF2-40B4-BE49-F238E27FC236}">
                  <a16:creationId xmlns:a16="http://schemas.microsoft.com/office/drawing/2014/main" id="{03BB2B1D-C6FB-4124-B6A7-F2EF027657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74" t="5859" r="3220" b="7014"/>
            <a:stretch/>
          </p:blipFill>
          <p:spPr bwMode="auto">
            <a:xfrm rot="16200000">
              <a:off x="338925" y="642215"/>
              <a:ext cx="1661160" cy="233900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D0617C0-8F3F-4DF5-ACB5-A0369CEAF6C8}"/>
                </a:ext>
              </a:extLst>
            </p:cNvPr>
            <p:cNvGrpSpPr/>
            <p:nvPr/>
          </p:nvGrpSpPr>
          <p:grpSpPr>
            <a:xfrm>
              <a:off x="4690025" y="977979"/>
              <a:ext cx="2394525" cy="1661162"/>
              <a:chOff x="4880864" y="3021328"/>
              <a:chExt cx="2394525" cy="1661162"/>
            </a:xfrm>
          </p:grpSpPr>
          <p:pic>
            <p:nvPicPr>
              <p:cNvPr id="16" name="Picture 4" descr="Image preview">
                <a:extLst>
                  <a:ext uri="{FF2B5EF4-FFF2-40B4-BE49-F238E27FC236}">
                    <a16:creationId xmlns:a16="http://schemas.microsoft.com/office/drawing/2014/main" id="{9C7C3F72-0D3A-401E-A330-F86F90C0FE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27" t="49623" b="4312"/>
              <a:stretch/>
            </p:blipFill>
            <p:spPr bwMode="auto">
              <a:xfrm rot="16200000">
                <a:off x="5869501" y="3276601"/>
                <a:ext cx="1661160" cy="11506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preview">
                <a:extLst>
                  <a:ext uri="{FF2B5EF4-FFF2-40B4-BE49-F238E27FC236}">
                    <a16:creationId xmlns:a16="http://schemas.microsoft.com/office/drawing/2014/main" id="{4B2EF9EB-B56C-4A4F-8F99-3B9D60C79E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28" t="4083" r="2118" b="50115"/>
              <a:stretch/>
            </p:blipFill>
            <p:spPr bwMode="auto">
              <a:xfrm rot="16200000">
                <a:off x="4672237" y="3229955"/>
                <a:ext cx="1661161" cy="12439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65689B28-EB27-444E-89C8-D1CCC61A06E0}"/>
                </a:ext>
              </a:extLst>
            </p:cNvPr>
            <p:cNvGrpSpPr/>
            <p:nvPr/>
          </p:nvGrpSpPr>
          <p:grpSpPr>
            <a:xfrm>
              <a:off x="2381345" y="977979"/>
              <a:ext cx="2268804" cy="1661161"/>
              <a:chOff x="1409700" y="1029637"/>
              <a:chExt cx="2175513" cy="1605171"/>
            </a:xfrm>
          </p:grpSpPr>
          <p:pic>
            <p:nvPicPr>
              <p:cNvPr id="14" name="Picture 6" descr="Image preview">
                <a:extLst>
                  <a:ext uri="{FF2B5EF4-FFF2-40B4-BE49-F238E27FC236}">
                    <a16:creationId xmlns:a16="http://schemas.microsoft.com/office/drawing/2014/main" id="{E60499FA-3745-4FD6-B0EC-814C46239D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191" t="53844" r="7729" b="5018"/>
              <a:stretch/>
            </p:blipFill>
            <p:spPr bwMode="auto">
              <a:xfrm rot="16200000">
                <a:off x="2248848" y="1295390"/>
                <a:ext cx="1602118" cy="10706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preview">
                <a:extLst>
                  <a:ext uri="{FF2B5EF4-FFF2-40B4-BE49-F238E27FC236}">
                    <a16:creationId xmlns:a16="http://schemas.microsoft.com/office/drawing/2014/main" id="{C5B53694-E121-4FF1-AE32-BE2BA55C687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460" t="7587" r="3855" b="48178"/>
              <a:stretch/>
            </p:blipFill>
            <p:spPr bwMode="auto">
              <a:xfrm rot="16200000">
                <a:off x="1159564" y="1279773"/>
                <a:ext cx="1605171" cy="1104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EED9D03D-07A9-439C-A0F2-30D7661A5E35}"/>
                </a:ext>
              </a:extLst>
            </p:cNvPr>
            <p:cNvGrpSpPr/>
            <p:nvPr/>
          </p:nvGrpSpPr>
          <p:grpSpPr>
            <a:xfrm>
              <a:off x="7144867" y="974820"/>
              <a:ext cx="2648705" cy="1661161"/>
              <a:chOff x="7376565" y="981140"/>
              <a:chExt cx="3053208" cy="2135432"/>
            </a:xfrm>
          </p:grpSpPr>
          <p:pic>
            <p:nvPicPr>
              <p:cNvPr id="12" name="Picture 14" descr="Image preview">
                <a:extLst>
                  <a:ext uri="{FF2B5EF4-FFF2-40B4-BE49-F238E27FC236}">
                    <a16:creationId xmlns:a16="http://schemas.microsoft.com/office/drawing/2014/main" id="{F00626BD-CA35-4FC0-8691-321D3659A5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641" t="7157" r="6381" b="7425"/>
              <a:stretch/>
            </p:blipFill>
            <p:spPr bwMode="auto">
              <a:xfrm>
                <a:off x="7376565" y="982971"/>
                <a:ext cx="155448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preview">
                <a:extLst>
                  <a:ext uri="{FF2B5EF4-FFF2-40B4-BE49-F238E27FC236}">
                    <a16:creationId xmlns:a16="http://schemas.microsoft.com/office/drawing/2014/main" id="{476B3466-4C0C-404E-B2E0-B995A027300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971" t="2150" r="5746" b="7702"/>
              <a:stretch/>
            </p:blipFill>
            <p:spPr bwMode="auto">
              <a:xfrm>
                <a:off x="8844915" y="981140"/>
                <a:ext cx="1584858" cy="2133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8" descr="Image preview">
              <a:extLst>
                <a:ext uri="{FF2B5EF4-FFF2-40B4-BE49-F238E27FC236}">
                  <a16:creationId xmlns:a16="http://schemas.microsoft.com/office/drawing/2014/main" id="{81054DAE-4232-4D70-A1C2-B26C9D0668A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328" t="3327" r="3633" b="385"/>
            <a:stretch/>
          </p:blipFill>
          <p:spPr bwMode="auto">
            <a:xfrm rot="16200000">
              <a:off x="10193945" y="639660"/>
              <a:ext cx="1658000" cy="233811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7465C492-EEE6-40E1-8811-F50F5748615B}"/>
              </a:ext>
            </a:extLst>
          </p:cNvPr>
          <p:cNvSpPr txBox="1"/>
          <p:nvPr/>
        </p:nvSpPr>
        <p:spPr>
          <a:xfrm>
            <a:off x="165465" y="108145"/>
            <a:ext cx="12026535" cy="707886"/>
          </a:xfrm>
          <a:prstGeom prst="rect">
            <a:avLst/>
          </a:prstGeom>
          <a:noFill/>
        </p:spPr>
        <p:txBody>
          <a:bodyPr wrap="square" rtlCol="0">
            <a:spAutoFit/>
          </a:bodyPr>
          <a:lstStyle/>
          <a:p>
            <a:pPr algn="ctr"/>
            <a:r>
              <a:rPr lang="en-GB" sz="4000" b="1" dirty="0">
                <a:solidFill>
                  <a:schemeClr val="bg1"/>
                </a:solidFill>
                <a:effectLst>
                  <a:outerShdw blurRad="38100" dist="38100" dir="2700000" algn="tl">
                    <a:srgbClr val="000000">
                      <a:alpha val="43137"/>
                    </a:srgbClr>
                  </a:outerShdw>
                </a:effectLst>
              </a:rPr>
              <a:t>PERSONAL PORTFOLIO – TOPIC 1 YSP</a:t>
            </a:r>
          </a:p>
        </p:txBody>
      </p:sp>
      <p:sp>
        <p:nvSpPr>
          <p:cNvPr id="21" name="Rectangle 20">
            <a:extLst>
              <a:ext uri="{FF2B5EF4-FFF2-40B4-BE49-F238E27FC236}">
                <a16:creationId xmlns:a16="http://schemas.microsoft.com/office/drawing/2014/main" id="{ED4A735E-D8D4-4BD6-B151-4C3537626793}"/>
              </a:ext>
            </a:extLst>
          </p:cNvPr>
          <p:cNvSpPr/>
          <p:nvPr/>
        </p:nvSpPr>
        <p:spPr>
          <a:xfrm>
            <a:off x="-8" y="4840079"/>
            <a:ext cx="12192000" cy="180383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
            <a:extLst>
              <a:ext uri="{FF2B5EF4-FFF2-40B4-BE49-F238E27FC236}">
                <a16:creationId xmlns:a16="http://schemas.microsoft.com/office/drawing/2014/main" id="{BC47EE72-08E7-471F-9A8C-670C50C89AC4}"/>
              </a:ext>
            </a:extLst>
          </p:cNvPr>
          <p:cNvPicPr>
            <a:picLocks noGrp="1" noChangeAspect="1" noChangeArrowheads="1"/>
          </p:cNvPicPr>
          <p:nvPr>
            <p:ph idx="1"/>
          </p:nvPr>
        </p:nvPicPr>
        <p:blipFill rotWithShape="1">
          <a:blip r:embed="rId11">
            <a:extLst>
              <a:ext uri="{28A0092B-C50C-407E-A947-70E740481C1C}">
                <a14:useLocalDpi xmlns:a14="http://schemas.microsoft.com/office/drawing/2010/main" val="0"/>
              </a:ext>
            </a:extLst>
          </a:blip>
          <a:srcRect l="7401" t="2523" r="7443" b="15741"/>
          <a:stretch/>
        </p:blipFill>
        <p:spPr bwMode="auto">
          <a:xfrm>
            <a:off x="2445876" y="4921100"/>
            <a:ext cx="2535638" cy="1658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C78D3874-559B-4502-B9D7-9212092E299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748" r="1031" b="6585"/>
          <a:stretch/>
        </p:blipFill>
        <p:spPr bwMode="auto">
          <a:xfrm>
            <a:off x="5023856" y="4922524"/>
            <a:ext cx="1218535" cy="16565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BCCDEAD2-CD39-4F6E-93A0-64EA9C72F30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041" t="1148" r="8767" b="1534"/>
          <a:stretch/>
        </p:blipFill>
        <p:spPr bwMode="auto">
          <a:xfrm>
            <a:off x="-4" y="4921100"/>
            <a:ext cx="2403538" cy="16580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gram, schematic&#10;&#10;Description automatically generated">
            <a:extLst>
              <a:ext uri="{FF2B5EF4-FFF2-40B4-BE49-F238E27FC236}">
                <a16:creationId xmlns:a16="http://schemas.microsoft.com/office/drawing/2014/main" id="{16C68822-37CA-4802-A27E-8F3E809AC624}"/>
              </a:ext>
            </a:extLst>
          </p:cNvPr>
          <p:cNvPicPr>
            <a:picLocks noChangeAspect="1"/>
          </p:cNvPicPr>
          <p:nvPr/>
        </p:nvPicPr>
        <p:blipFill rotWithShape="1">
          <a:blip r:embed="rId14">
            <a:extLst>
              <a:ext uri="{28A0092B-C50C-407E-A947-70E740481C1C}">
                <a14:useLocalDpi xmlns:a14="http://schemas.microsoft.com/office/drawing/2010/main" val="0"/>
              </a:ext>
            </a:extLst>
          </a:blip>
          <a:srcRect l="7464" t="2665" r="4845" b="3101"/>
          <a:stretch/>
        </p:blipFill>
        <p:spPr>
          <a:xfrm rot="16200000">
            <a:off x="9033945" y="4578278"/>
            <a:ext cx="1644864" cy="2356786"/>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8A6F94E5-38F2-463E-BD55-122B4BA15121}"/>
              </a:ext>
            </a:extLst>
          </p:cNvPr>
          <p:cNvPicPr>
            <a:picLocks noChangeAspect="1"/>
          </p:cNvPicPr>
          <p:nvPr/>
        </p:nvPicPr>
        <p:blipFill rotWithShape="1">
          <a:blip r:embed="rId15">
            <a:extLst>
              <a:ext uri="{28A0092B-C50C-407E-A947-70E740481C1C}">
                <a14:useLocalDpi xmlns:a14="http://schemas.microsoft.com/office/drawing/2010/main" val="0"/>
              </a:ext>
            </a:extLst>
          </a:blip>
          <a:srcRect l="10000" t="1765" r="4751" b="6537"/>
          <a:stretch/>
        </p:blipFill>
        <p:spPr>
          <a:xfrm rot="16200000">
            <a:off x="6638496" y="4579060"/>
            <a:ext cx="1643302" cy="2356783"/>
          </a:xfrm>
          <a:prstGeom prst="rect">
            <a:avLst/>
          </a:prstGeom>
        </p:spPr>
      </p:pic>
      <p:pic>
        <p:nvPicPr>
          <p:cNvPr id="2050" name="Picture 2" descr="Image preview">
            <a:extLst>
              <a:ext uri="{FF2B5EF4-FFF2-40B4-BE49-F238E27FC236}">
                <a16:creationId xmlns:a16="http://schemas.microsoft.com/office/drawing/2014/main" id="{6684EAC1-0FE4-46DD-9A2F-4915ABD4816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colorTemperature colorTemp="7200"/>
                    </a14:imgEffect>
                  </a14:imgLayer>
                </a14:imgProps>
              </a:ext>
              <a:ext uri="{28A0092B-C50C-407E-A947-70E740481C1C}">
                <a14:useLocalDpi xmlns:a14="http://schemas.microsoft.com/office/drawing/2010/main" val="0"/>
              </a:ext>
            </a:extLst>
          </a:blip>
          <a:srcRect l="5621" t="5419" r="3919" b="12126"/>
          <a:stretch/>
        </p:blipFill>
        <p:spPr bwMode="auto">
          <a:xfrm rot="5400000">
            <a:off x="10815464" y="5191175"/>
            <a:ext cx="1635194" cy="111785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54B52CE-E7EA-48A5-A8E2-6C4C72BA9656}"/>
              </a:ext>
            </a:extLst>
          </p:cNvPr>
          <p:cNvGrpSpPr/>
          <p:nvPr/>
        </p:nvGrpSpPr>
        <p:grpSpPr>
          <a:xfrm>
            <a:off x="-4" y="2934361"/>
            <a:ext cx="12192004" cy="1822174"/>
            <a:chOff x="-4" y="4892766"/>
            <a:chExt cx="12192004" cy="1822174"/>
          </a:xfrm>
        </p:grpSpPr>
        <p:sp>
          <p:nvSpPr>
            <p:cNvPr id="32" name="Rectangle 31">
              <a:extLst>
                <a:ext uri="{FF2B5EF4-FFF2-40B4-BE49-F238E27FC236}">
                  <a16:creationId xmlns:a16="http://schemas.microsoft.com/office/drawing/2014/main" id="{95D9F0A4-A670-434D-81DE-421EE4959045}"/>
                </a:ext>
              </a:extLst>
            </p:cNvPr>
            <p:cNvSpPr/>
            <p:nvPr/>
          </p:nvSpPr>
          <p:spPr>
            <a:xfrm>
              <a:off x="-4" y="4892766"/>
              <a:ext cx="12192000" cy="182217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B1AA575E-3477-498A-B6AE-D6245FDD343F}"/>
                </a:ext>
              </a:extLst>
            </p:cNvPr>
            <p:cNvGrpSpPr/>
            <p:nvPr/>
          </p:nvGrpSpPr>
          <p:grpSpPr>
            <a:xfrm>
              <a:off x="4" y="4953421"/>
              <a:ext cx="12191996" cy="1700864"/>
              <a:chOff x="114821" y="4908015"/>
              <a:chExt cx="12191996" cy="1663353"/>
            </a:xfrm>
          </p:grpSpPr>
          <p:pic>
            <p:nvPicPr>
              <p:cNvPr id="2052" name="Picture 4" descr="Image preview">
                <a:extLst>
                  <a:ext uri="{FF2B5EF4-FFF2-40B4-BE49-F238E27FC236}">
                    <a16:creationId xmlns:a16="http://schemas.microsoft.com/office/drawing/2014/main" id="{5C92931F-38C3-4D83-AD8F-2DEB7C13944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8072" t="8956" r="16052" b="9050"/>
              <a:stretch/>
            </p:blipFill>
            <p:spPr bwMode="auto">
              <a:xfrm rot="5400000">
                <a:off x="658299" y="4364537"/>
                <a:ext cx="1656576" cy="27435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2D1699B-6379-49C5-8236-61C854495D1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3706" t="7967" r="5521" b="3378"/>
              <a:stretch/>
            </p:blipFill>
            <p:spPr bwMode="auto">
              <a:xfrm rot="16200000">
                <a:off x="2891275" y="4355751"/>
                <a:ext cx="1656576" cy="27611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preview">
                <a:extLst>
                  <a:ext uri="{FF2B5EF4-FFF2-40B4-BE49-F238E27FC236}">
                    <a16:creationId xmlns:a16="http://schemas.microsoft.com/office/drawing/2014/main" id="{2B520B94-3EE7-47FF-B3EE-63BDBD29A0CB}"/>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1875" t="5161" r="11879" b="6679"/>
              <a:stretch/>
            </p:blipFill>
            <p:spPr bwMode="auto">
              <a:xfrm rot="16200000">
                <a:off x="5386235" y="4263358"/>
                <a:ext cx="1649167" cy="29520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preview">
                <a:extLst>
                  <a:ext uri="{FF2B5EF4-FFF2-40B4-BE49-F238E27FC236}">
                    <a16:creationId xmlns:a16="http://schemas.microsoft.com/office/drawing/2014/main" id="{52D8B8AA-4F97-4D97-BB72-F03B2F4DAF09}"/>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9312" t="6449" r="7349" b="2630"/>
              <a:stretch/>
            </p:blipFill>
            <p:spPr bwMode="auto">
              <a:xfrm rot="5400000">
                <a:off x="7558991" y="4376798"/>
                <a:ext cx="1656578" cy="27325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preview">
                <a:extLst>
                  <a:ext uri="{FF2B5EF4-FFF2-40B4-BE49-F238E27FC236}">
                    <a16:creationId xmlns:a16="http://schemas.microsoft.com/office/drawing/2014/main" id="{23056F37-8E5D-415F-BD0B-71970E4B0A1C}"/>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2270" t="5491" r="9195" b="7966"/>
              <a:stretch/>
            </p:blipFill>
            <p:spPr bwMode="auto">
              <a:xfrm rot="16200000">
                <a:off x="10086851" y="4351401"/>
                <a:ext cx="1656578" cy="2783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4C4557F6-5339-45C3-8DB8-72ACF29D2502}"/>
                </a:ext>
              </a:extLst>
            </p:cNvPr>
            <p:cNvGrpSpPr/>
            <p:nvPr/>
          </p:nvGrpSpPr>
          <p:grpSpPr>
            <a:xfrm>
              <a:off x="-4" y="4953421"/>
              <a:ext cx="12191996" cy="1700864"/>
              <a:chOff x="114821" y="4908015"/>
              <a:chExt cx="12191996" cy="1663353"/>
            </a:xfrm>
          </p:grpSpPr>
          <p:pic>
            <p:nvPicPr>
              <p:cNvPr id="47" name="Picture 4" descr="Image preview">
                <a:extLst>
                  <a:ext uri="{FF2B5EF4-FFF2-40B4-BE49-F238E27FC236}">
                    <a16:creationId xmlns:a16="http://schemas.microsoft.com/office/drawing/2014/main" id="{99B3321F-BE6C-4729-A969-A0334382219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8072" t="8956" r="16052" b="9050"/>
              <a:stretch/>
            </p:blipFill>
            <p:spPr bwMode="auto">
              <a:xfrm rot="5400000">
                <a:off x="658299" y="4364537"/>
                <a:ext cx="1656576" cy="274353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a:extLst>
                  <a:ext uri="{FF2B5EF4-FFF2-40B4-BE49-F238E27FC236}">
                    <a16:creationId xmlns:a16="http://schemas.microsoft.com/office/drawing/2014/main" id="{3ED674DE-3DB5-498E-BC0D-D51F21D547D3}"/>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3706" t="7967" r="5521" b="3378"/>
              <a:stretch/>
            </p:blipFill>
            <p:spPr bwMode="auto">
              <a:xfrm rot="16200000">
                <a:off x="2891275" y="4355751"/>
                <a:ext cx="1656576" cy="276110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Image preview">
                <a:extLst>
                  <a:ext uri="{FF2B5EF4-FFF2-40B4-BE49-F238E27FC236}">
                    <a16:creationId xmlns:a16="http://schemas.microsoft.com/office/drawing/2014/main" id="{2E9320AC-A61E-4D4F-8083-E0A25D0517D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1875" t="5161" r="11879" b="6679"/>
              <a:stretch/>
            </p:blipFill>
            <p:spPr bwMode="auto">
              <a:xfrm rot="16200000">
                <a:off x="5386235" y="4263358"/>
                <a:ext cx="1649167" cy="29520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Image preview">
                <a:extLst>
                  <a:ext uri="{FF2B5EF4-FFF2-40B4-BE49-F238E27FC236}">
                    <a16:creationId xmlns:a16="http://schemas.microsoft.com/office/drawing/2014/main" id="{63D9744A-CCBC-495B-A6B4-F255C631724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9312" t="6449" r="7349" b="2630"/>
              <a:stretch/>
            </p:blipFill>
            <p:spPr bwMode="auto">
              <a:xfrm rot="5400000">
                <a:off x="7558991" y="4376798"/>
                <a:ext cx="1656578" cy="273256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Image preview">
                <a:extLst>
                  <a:ext uri="{FF2B5EF4-FFF2-40B4-BE49-F238E27FC236}">
                    <a16:creationId xmlns:a16="http://schemas.microsoft.com/office/drawing/2014/main" id="{08C95C67-683F-4C3F-B1BA-2A6D7BC50168}"/>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2270" t="5491" r="9195" b="7966"/>
              <a:stretch/>
            </p:blipFill>
            <p:spPr bwMode="auto">
              <a:xfrm rot="16200000">
                <a:off x="10086851" y="4351401"/>
                <a:ext cx="1656578" cy="278335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TextBox 1">
            <a:extLst>
              <a:ext uri="{FF2B5EF4-FFF2-40B4-BE49-F238E27FC236}">
                <a16:creationId xmlns:a16="http://schemas.microsoft.com/office/drawing/2014/main" id="{509313D0-18DB-3D5E-A73D-6C28916BE69A}"/>
              </a:ext>
            </a:extLst>
          </p:cNvPr>
          <p:cNvSpPr txBox="1"/>
          <p:nvPr/>
        </p:nvSpPr>
        <p:spPr>
          <a:xfrm>
            <a:off x="668014" y="2244847"/>
            <a:ext cx="10856872" cy="310854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2060"/>
            </a:solidFill>
          </a:ln>
        </p:spPr>
        <p:txBody>
          <a:bodyPr wrap="square" rtlCol="0">
            <a:spAutoFit/>
          </a:bodyPr>
          <a:lstStyle/>
          <a:p>
            <a:pPr algn="ctr"/>
            <a:r>
              <a:rPr lang="en-GB" sz="2800" dirty="0">
                <a:cs typeface="Aharoni" panose="02010803020104030203" pitchFamily="2" charset="-79"/>
              </a:rPr>
              <a:t>The course runs over two years and starts with a visit to the Yorkshire Sculpture Park at the beginning of Year 10.  During this visit students will look at a range of artists work such as Henry Moore, Barbara Hepworth and Anthony Caro.  Once back in school we will use this work to produce a series of experimental pieces using different drawing techniques, 3D sculpture and lino printing.  Students are encouraged to also find an artist of their own during the trip who particularly inspires them.</a:t>
            </a:r>
          </a:p>
        </p:txBody>
      </p:sp>
    </p:spTree>
    <p:extLst>
      <p:ext uri="{BB962C8B-B14F-4D97-AF65-F5344CB8AC3E}">
        <p14:creationId xmlns:p14="http://schemas.microsoft.com/office/powerpoint/2010/main" val="193057822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C7C68C9-D7F4-40A7-9E79-E03559FE513F}"/>
              </a:ext>
            </a:extLst>
          </p:cNvPr>
          <p:cNvSpPr/>
          <p:nvPr/>
        </p:nvSpPr>
        <p:spPr>
          <a:xfrm>
            <a:off x="0" y="4707699"/>
            <a:ext cx="12192000" cy="19012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79862DD-10EC-4742-9048-98B96F433885}"/>
              </a:ext>
            </a:extLst>
          </p:cNvPr>
          <p:cNvSpPr/>
          <p:nvPr/>
        </p:nvSpPr>
        <p:spPr>
          <a:xfrm>
            <a:off x="-3" y="670858"/>
            <a:ext cx="12192000" cy="19012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BF517E72-AD88-4747-A7D7-A01AB807C1DA}"/>
              </a:ext>
            </a:extLst>
          </p:cNvPr>
          <p:cNvGrpSpPr/>
          <p:nvPr/>
        </p:nvGrpSpPr>
        <p:grpSpPr>
          <a:xfrm>
            <a:off x="-4" y="738021"/>
            <a:ext cx="12191999" cy="1755011"/>
            <a:chOff x="1" y="-18"/>
            <a:chExt cx="12191999" cy="1831751"/>
          </a:xfrm>
        </p:grpSpPr>
        <p:pic>
          <p:nvPicPr>
            <p:cNvPr id="21" name="Picture 20">
              <a:extLst>
                <a:ext uri="{FF2B5EF4-FFF2-40B4-BE49-F238E27FC236}">
                  <a16:creationId xmlns:a16="http://schemas.microsoft.com/office/drawing/2014/main" id="{2A9EB679-8420-4CEA-9059-9219F30BD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37" t="52481" r="5690" b="7475"/>
            <a:stretch/>
          </p:blipFill>
          <p:spPr bwMode="auto">
            <a:xfrm rot="16200000">
              <a:off x="4808330" y="308483"/>
              <a:ext cx="1824504" cy="120752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02DFB0D-37A3-4DEA-B98F-5B5FF09145B8}"/>
                </a:ext>
              </a:extLst>
            </p:cNvPr>
            <p:cNvGrpSpPr/>
            <p:nvPr/>
          </p:nvGrpSpPr>
          <p:grpSpPr>
            <a:xfrm>
              <a:off x="1" y="-18"/>
              <a:ext cx="11413586" cy="1831751"/>
              <a:chOff x="1" y="-18"/>
              <a:chExt cx="11413586" cy="1831751"/>
            </a:xfrm>
          </p:grpSpPr>
          <p:pic>
            <p:nvPicPr>
              <p:cNvPr id="24" name="Picture 4">
                <a:extLst>
                  <a:ext uri="{FF2B5EF4-FFF2-40B4-BE49-F238E27FC236}">
                    <a16:creationId xmlns:a16="http://schemas.microsoft.com/office/drawing/2014/main" id="{655A1090-1FC9-4B44-8428-0D5C421403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71" t="3606" r="5481" b="4397"/>
              <a:stretch/>
            </p:blipFill>
            <p:spPr bwMode="auto">
              <a:xfrm rot="16200000">
                <a:off x="419376" y="-416629"/>
                <a:ext cx="1828641" cy="266739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extLst>
                  <a:ext uri="{FF2B5EF4-FFF2-40B4-BE49-F238E27FC236}">
                    <a16:creationId xmlns:a16="http://schemas.microsoft.com/office/drawing/2014/main" id="{65F1622D-BB0E-4A21-9E53-95C74E34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66" t="4396" r="5480" b="6328"/>
              <a:stretch/>
            </p:blipFill>
            <p:spPr bwMode="auto">
              <a:xfrm rot="16200000">
                <a:off x="2990140" y="-340141"/>
                <a:ext cx="1831733" cy="25120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Image preview">
                <a:extLst>
                  <a:ext uri="{FF2B5EF4-FFF2-40B4-BE49-F238E27FC236}">
                    <a16:creationId xmlns:a16="http://schemas.microsoft.com/office/drawing/2014/main" id="{6D165C22-E037-4042-8CE7-5ABE45D21A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11" t="12125" r="17226" b="6715"/>
              <a:stretch/>
            </p:blipFill>
            <p:spPr bwMode="auto">
              <a:xfrm rot="5400000">
                <a:off x="6688154" y="-386425"/>
                <a:ext cx="1824512" cy="259732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2384910-A807-4E39-BCFE-363D17FBB117}"/>
                  </a:ext>
                </a:extLst>
              </p:cNvPr>
              <p:cNvGrpSpPr/>
              <p:nvPr/>
            </p:nvGrpSpPr>
            <p:grpSpPr>
              <a:xfrm>
                <a:off x="8792442" y="-18"/>
                <a:ext cx="2621145" cy="1824510"/>
                <a:chOff x="8741227" y="950258"/>
                <a:chExt cx="3450773" cy="2498339"/>
              </a:xfrm>
            </p:grpSpPr>
            <p:pic>
              <p:nvPicPr>
                <p:cNvPr id="28" name="Picture 14" descr="Image preview">
                  <a:extLst>
                    <a:ext uri="{FF2B5EF4-FFF2-40B4-BE49-F238E27FC236}">
                      <a16:creationId xmlns:a16="http://schemas.microsoft.com/office/drawing/2014/main" id="{F04FBFFE-F7AF-4E9F-A4DA-1A344F32AC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44" t="1546" r="8390" b="10821"/>
                <a:stretch/>
              </p:blipFill>
              <p:spPr bwMode="auto">
                <a:xfrm>
                  <a:off x="8741227" y="950258"/>
                  <a:ext cx="1812466" cy="24983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Image preview">
                  <a:extLst>
                    <a:ext uri="{FF2B5EF4-FFF2-40B4-BE49-F238E27FC236}">
                      <a16:creationId xmlns:a16="http://schemas.microsoft.com/office/drawing/2014/main" id="{63A10F5E-96B6-453A-A235-0D41A11E733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13" t="2996" r="13671" b="7825"/>
                <a:stretch/>
              </p:blipFill>
              <p:spPr bwMode="auto">
                <a:xfrm>
                  <a:off x="10500276" y="950259"/>
                  <a:ext cx="1691724" cy="249833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3" name="Picture 18">
              <a:extLst>
                <a:ext uri="{FF2B5EF4-FFF2-40B4-BE49-F238E27FC236}">
                  <a16:creationId xmlns:a16="http://schemas.microsoft.com/office/drawing/2014/main" id="{C896F69A-1F89-45D8-AC7E-D49E968F1C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746" t="5411" r="16296" b="14010"/>
            <a:stretch/>
          </p:blipFill>
          <p:spPr bwMode="auto">
            <a:xfrm>
              <a:off x="10906997" y="7224"/>
              <a:ext cx="1285003" cy="1817583"/>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315528C7-B06E-42FE-9E0C-DA77CB41C8DC}"/>
              </a:ext>
            </a:extLst>
          </p:cNvPr>
          <p:cNvSpPr txBox="1"/>
          <p:nvPr/>
        </p:nvSpPr>
        <p:spPr>
          <a:xfrm>
            <a:off x="-78677" y="22185"/>
            <a:ext cx="12618721" cy="707886"/>
          </a:xfrm>
          <a:prstGeom prst="rect">
            <a:avLst/>
          </a:prstGeom>
          <a:noFill/>
        </p:spPr>
        <p:txBody>
          <a:bodyPr wrap="square" rtlCol="0">
            <a:spAutoFit/>
          </a:bodyPr>
          <a:lstStyle/>
          <a:p>
            <a:pPr algn="ctr"/>
            <a:r>
              <a:rPr lang="en-GB" sz="4000" b="1" dirty="0">
                <a:solidFill>
                  <a:schemeClr val="bg1"/>
                </a:solidFill>
                <a:effectLst>
                  <a:outerShdw blurRad="38100" dist="38100" dir="2700000" algn="tl">
                    <a:srgbClr val="000000">
                      <a:alpha val="43137"/>
                    </a:srgbClr>
                  </a:outerShdw>
                </a:effectLst>
              </a:rPr>
              <a:t>PERSONAL PORTFOLIO – TOPIC 2 IDENTITY</a:t>
            </a:r>
          </a:p>
        </p:txBody>
      </p:sp>
      <p:grpSp>
        <p:nvGrpSpPr>
          <p:cNvPr id="2" name="Group 1">
            <a:extLst>
              <a:ext uri="{FF2B5EF4-FFF2-40B4-BE49-F238E27FC236}">
                <a16:creationId xmlns:a16="http://schemas.microsoft.com/office/drawing/2014/main" id="{982E8E41-DF74-418C-BB39-E7B3A716D9DB}"/>
              </a:ext>
            </a:extLst>
          </p:cNvPr>
          <p:cNvGrpSpPr/>
          <p:nvPr/>
        </p:nvGrpSpPr>
        <p:grpSpPr>
          <a:xfrm>
            <a:off x="1" y="2670486"/>
            <a:ext cx="12191999" cy="1909611"/>
            <a:chOff x="-2" y="3177277"/>
            <a:chExt cx="12191999" cy="1909611"/>
          </a:xfrm>
        </p:grpSpPr>
        <p:sp>
          <p:nvSpPr>
            <p:cNvPr id="16" name="Rectangle 15">
              <a:extLst>
                <a:ext uri="{FF2B5EF4-FFF2-40B4-BE49-F238E27FC236}">
                  <a16:creationId xmlns:a16="http://schemas.microsoft.com/office/drawing/2014/main" id="{783DB28A-9AAF-41F8-8831-31644D90BAAA}"/>
                </a:ext>
              </a:extLst>
            </p:cNvPr>
            <p:cNvSpPr/>
            <p:nvPr/>
          </p:nvSpPr>
          <p:spPr>
            <a:xfrm>
              <a:off x="-2" y="3177277"/>
              <a:ext cx="12191999" cy="190961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4">
              <a:extLst>
                <a:ext uri="{FF2B5EF4-FFF2-40B4-BE49-F238E27FC236}">
                  <a16:creationId xmlns:a16="http://schemas.microsoft.com/office/drawing/2014/main" id="{D1D5CCE5-592C-4F6F-9FED-9EDB6E12E5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8341" y="3248503"/>
              <a:ext cx="2552340" cy="17531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5E279D09-5BB8-4F8B-BE60-88CA4AA225A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009" r="12991"/>
            <a:stretch/>
          </p:blipFill>
          <p:spPr bwMode="auto">
            <a:xfrm>
              <a:off x="7231492" y="3249314"/>
              <a:ext cx="2850125" cy="17531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a:extLst>
                <a:ext uri="{FF2B5EF4-FFF2-40B4-BE49-F238E27FC236}">
                  <a16:creationId xmlns:a16="http://schemas.microsoft.com/office/drawing/2014/main" id="{4C953E7B-D61B-4DB8-B438-D74401F86C6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51" t="2905" r="9093" b="5106"/>
            <a:stretch/>
          </p:blipFill>
          <p:spPr bwMode="auto">
            <a:xfrm>
              <a:off x="721921" y="3246798"/>
              <a:ext cx="3184084" cy="17836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E1B66315-55A1-4B10-8E6A-56DEC859077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064" t="14769" r="13805" b="2331"/>
            <a:stretch/>
          </p:blipFill>
          <p:spPr bwMode="auto">
            <a:xfrm>
              <a:off x="-2" y="3253866"/>
              <a:ext cx="1080762" cy="176947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jpeg">
              <a:extLst>
                <a:ext uri="{FF2B5EF4-FFF2-40B4-BE49-F238E27FC236}">
                  <a16:creationId xmlns:a16="http://schemas.microsoft.com/office/drawing/2014/main" id="{A3A96521-7C31-444C-8A4E-8B6613095732}"/>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141" t="5555" r="13740" b="7501"/>
            <a:stretch/>
          </p:blipFill>
          <p:spPr bwMode="auto">
            <a:xfrm>
              <a:off x="10925100" y="3249314"/>
              <a:ext cx="1248792" cy="17523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a:extLst>
                <a:ext uri="{FF2B5EF4-FFF2-40B4-BE49-F238E27FC236}">
                  <a16:creationId xmlns:a16="http://schemas.microsoft.com/office/drawing/2014/main" id="{205DBE02-44BE-45CA-BF8D-C1A0E459A2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02466" y="3240742"/>
              <a:ext cx="1282118" cy="17825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9CADC7DA-F070-4BAC-9A1F-B22D2610875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931" t="16075" r="6723" b="3641"/>
            <a:stretch/>
          </p:blipFill>
          <p:spPr bwMode="auto">
            <a:xfrm>
              <a:off x="6070267" y="3246715"/>
              <a:ext cx="1319156" cy="17575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Image preview">
              <a:extLst>
                <a:ext uri="{FF2B5EF4-FFF2-40B4-BE49-F238E27FC236}">
                  <a16:creationId xmlns:a16="http://schemas.microsoft.com/office/drawing/2014/main" id="{3AC0C9A9-26B6-4D17-9BC8-9C384E35A4D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9338" r="1090" b="29435"/>
            <a:stretch/>
          </p:blipFill>
          <p:spPr bwMode="auto">
            <a:xfrm>
              <a:off x="8578192" y="3249314"/>
              <a:ext cx="2346908" cy="173906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a:extLst>
              <a:ext uri="{FF2B5EF4-FFF2-40B4-BE49-F238E27FC236}">
                <a16:creationId xmlns:a16="http://schemas.microsoft.com/office/drawing/2014/main" id="{14D90682-D71C-40C1-88E0-E342DA995BF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2931" r="2931" b="2750"/>
          <a:stretch/>
        </p:blipFill>
        <p:spPr bwMode="auto">
          <a:xfrm>
            <a:off x="1186998" y="4807563"/>
            <a:ext cx="2667393" cy="17305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789E1AF-E907-42B2-87B6-90A4346E9E4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518" t="7206" r="-735" b="1811"/>
          <a:stretch/>
        </p:blipFill>
        <p:spPr bwMode="auto">
          <a:xfrm rot="16200000">
            <a:off x="-266613" y="5067106"/>
            <a:ext cx="1730532" cy="11973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10;&#10;Description automatically generated">
            <a:extLst>
              <a:ext uri="{FF2B5EF4-FFF2-40B4-BE49-F238E27FC236}">
                <a16:creationId xmlns:a16="http://schemas.microsoft.com/office/drawing/2014/main" id="{F5FD62EB-A458-4B61-A819-0813DA3E7E4C}"/>
              </a:ext>
            </a:extLst>
          </p:cNvPr>
          <p:cNvPicPr>
            <a:picLocks noChangeAspect="1"/>
          </p:cNvPicPr>
          <p:nvPr/>
        </p:nvPicPr>
        <p:blipFill rotWithShape="1">
          <a:blip r:embed="rId19">
            <a:extLst>
              <a:ext uri="{28A0092B-C50C-407E-A947-70E740481C1C}">
                <a14:useLocalDpi xmlns:a14="http://schemas.microsoft.com/office/drawing/2010/main" val="0"/>
              </a:ext>
            </a:extLst>
          </a:blip>
          <a:srcRect l="12683" t="5194" r="14635" b="18390"/>
          <a:stretch/>
        </p:blipFill>
        <p:spPr>
          <a:xfrm rot="16200000">
            <a:off x="4343390" y="4459880"/>
            <a:ext cx="1730530" cy="242589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4C0AD66-4AFD-4B9F-AEF1-CAFEE41BAA25}"/>
              </a:ext>
            </a:extLst>
          </p:cNvPr>
          <p:cNvPicPr>
            <a:picLocks noChangeAspect="1"/>
          </p:cNvPicPr>
          <p:nvPr/>
        </p:nvPicPr>
        <p:blipFill rotWithShape="1">
          <a:blip r:embed="rId20">
            <a:extLst>
              <a:ext uri="{28A0092B-C50C-407E-A947-70E740481C1C}">
                <a14:useLocalDpi xmlns:a14="http://schemas.microsoft.com/office/drawing/2010/main" val="0"/>
              </a:ext>
            </a:extLst>
          </a:blip>
          <a:srcRect l="3972" r="6308" b="11406"/>
          <a:stretch/>
        </p:blipFill>
        <p:spPr>
          <a:xfrm rot="16200000">
            <a:off x="6168320" y="4540081"/>
            <a:ext cx="1730531" cy="2278364"/>
          </a:xfrm>
          <a:prstGeom prst="rect">
            <a:avLst/>
          </a:prstGeom>
        </p:spPr>
      </p:pic>
      <p:pic>
        <p:nvPicPr>
          <p:cNvPr id="1028" name="Picture 4" descr="Image preview">
            <a:extLst>
              <a:ext uri="{FF2B5EF4-FFF2-40B4-BE49-F238E27FC236}">
                <a16:creationId xmlns:a16="http://schemas.microsoft.com/office/drawing/2014/main" id="{F948A424-7CF9-48E8-BBE3-134A41DCC65C}"/>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l="4754" t="12734" r="11465" b="10582"/>
          <a:stretch/>
        </p:blipFill>
        <p:spPr bwMode="auto">
          <a:xfrm rot="5400000">
            <a:off x="10703152" y="5079654"/>
            <a:ext cx="1744169" cy="11973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CDFCD7D8-06B3-41DF-B434-F8735A1EA7BD}"/>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9773" t="27280" r="17503" b="9072"/>
          <a:stretch/>
        </p:blipFill>
        <p:spPr bwMode="auto">
          <a:xfrm>
            <a:off x="2491571" y="4820433"/>
            <a:ext cx="1276966" cy="17240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preview">
            <a:extLst>
              <a:ext uri="{FF2B5EF4-FFF2-40B4-BE49-F238E27FC236}">
                <a16:creationId xmlns:a16="http://schemas.microsoft.com/office/drawing/2014/main" id="{94D75A91-BC89-49D1-94A3-8A6691511CD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13405"/>
          <a:stretch/>
        </p:blipFill>
        <p:spPr bwMode="auto">
          <a:xfrm rot="10800000">
            <a:off x="8312688" y="4820433"/>
            <a:ext cx="2654648" cy="17240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preview">
            <a:extLst>
              <a:ext uri="{FF2B5EF4-FFF2-40B4-BE49-F238E27FC236}">
                <a16:creationId xmlns:a16="http://schemas.microsoft.com/office/drawing/2014/main" id="{D1F34AFC-9618-4069-BD85-C74A76BD6495}"/>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val="0"/>
              </a:ext>
            </a:extLst>
          </a:blip>
          <a:srcRect l="19010" t="16216" r="7692" b="7872"/>
          <a:stretch/>
        </p:blipFill>
        <p:spPr bwMode="auto">
          <a:xfrm rot="5400000">
            <a:off x="7917744" y="5014208"/>
            <a:ext cx="1735830" cy="13482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preview">
            <a:extLst>
              <a:ext uri="{FF2B5EF4-FFF2-40B4-BE49-F238E27FC236}">
                <a16:creationId xmlns:a16="http://schemas.microsoft.com/office/drawing/2014/main" id="{C9A29A5F-DC4A-44A0-A1DA-B4DC0CDB2F48}"/>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5916" r="5856" b="4181"/>
          <a:stretch/>
        </p:blipFill>
        <p:spPr bwMode="auto">
          <a:xfrm rot="5400000">
            <a:off x="2419359" y="985167"/>
            <a:ext cx="1748068" cy="12520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preview">
            <a:extLst>
              <a:ext uri="{FF2B5EF4-FFF2-40B4-BE49-F238E27FC236}">
                <a16:creationId xmlns:a16="http://schemas.microsoft.com/office/drawing/2014/main" id="{23DA508C-B189-4922-B9FF-0B5F3A994141}"/>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7469" t="8047" r="7140" b="8341"/>
          <a:stretch/>
        </p:blipFill>
        <p:spPr bwMode="auto">
          <a:xfrm rot="5400000">
            <a:off x="6081413" y="965078"/>
            <a:ext cx="1749817" cy="12850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preview">
            <a:extLst>
              <a:ext uri="{FF2B5EF4-FFF2-40B4-BE49-F238E27FC236}">
                <a16:creationId xmlns:a16="http://schemas.microsoft.com/office/drawing/2014/main" id="{B0B6742D-86EA-45B6-A638-EC949700DB13}"/>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11603" t="13879" r="10544" b="16119"/>
          <a:stretch/>
        </p:blipFill>
        <p:spPr bwMode="auto">
          <a:xfrm rot="5400000">
            <a:off x="3497074" y="5101140"/>
            <a:ext cx="1724095" cy="116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25397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C7C68C9-D7F4-40A7-9E79-E03559FE513F}"/>
              </a:ext>
            </a:extLst>
          </p:cNvPr>
          <p:cNvSpPr/>
          <p:nvPr/>
        </p:nvSpPr>
        <p:spPr>
          <a:xfrm>
            <a:off x="0" y="4707699"/>
            <a:ext cx="12192000" cy="19012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79862DD-10EC-4742-9048-98B96F433885}"/>
              </a:ext>
            </a:extLst>
          </p:cNvPr>
          <p:cNvSpPr/>
          <p:nvPr/>
        </p:nvSpPr>
        <p:spPr>
          <a:xfrm>
            <a:off x="-3" y="670858"/>
            <a:ext cx="12192000" cy="19012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BF517E72-AD88-4747-A7D7-A01AB807C1DA}"/>
              </a:ext>
            </a:extLst>
          </p:cNvPr>
          <p:cNvGrpSpPr/>
          <p:nvPr/>
        </p:nvGrpSpPr>
        <p:grpSpPr>
          <a:xfrm>
            <a:off x="-4" y="738021"/>
            <a:ext cx="12191999" cy="1755011"/>
            <a:chOff x="1" y="-18"/>
            <a:chExt cx="12191999" cy="1831751"/>
          </a:xfrm>
        </p:grpSpPr>
        <p:pic>
          <p:nvPicPr>
            <p:cNvPr id="21" name="Picture 20">
              <a:extLst>
                <a:ext uri="{FF2B5EF4-FFF2-40B4-BE49-F238E27FC236}">
                  <a16:creationId xmlns:a16="http://schemas.microsoft.com/office/drawing/2014/main" id="{2A9EB679-8420-4CEA-9059-9219F30BD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37" t="52481" r="5690" b="7475"/>
            <a:stretch/>
          </p:blipFill>
          <p:spPr bwMode="auto">
            <a:xfrm rot="16200000">
              <a:off x="4808330" y="308483"/>
              <a:ext cx="1824504" cy="120752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02DFB0D-37A3-4DEA-B98F-5B5FF09145B8}"/>
                </a:ext>
              </a:extLst>
            </p:cNvPr>
            <p:cNvGrpSpPr/>
            <p:nvPr/>
          </p:nvGrpSpPr>
          <p:grpSpPr>
            <a:xfrm>
              <a:off x="1" y="-18"/>
              <a:ext cx="11413586" cy="1831751"/>
              <a:chOff x="1" y="-18"/>
              <a:chExt cx="11413586" cy="1831751"/>
            </a:xfrm>
          </p:grpSpPr>
          <p:pic>
            <p:nvPicPr>
              <p:cNvPr id="24" name="Picture 4">
                <a:extLst>
                  <a:ext uri="{FF2B5EF4-FFF2-40B4-BE49-F238E27FC236}">
                    <a16:creationId xmlns:a16="http://schemas.microsoft.com/office/drawing/2014/main" id="{655A1090-1FC9-4B44-8428-0D5C421403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71" t="3606" r="5481" b="4397"/>
              <a:stretch/>
            </p:blipFill>
            <p:spPr bwMode="auto">
              <a:xfrm rot="16200000">
                <a:off x="419376" y="-416629"/>
                <a:ext cx="1828641" cy="266739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extLst>
                  <a:ext uri="{FF2B5EF4-FFF2-40B4-BE49-F238E27FC236}">
                    <a16:creationId xmlns:a16="http://schemas.microsoft.com/office/drawing/2014/main" id="{65F1622D-BB0E-4A21-9E53-95C74E34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66" t="4396" r="5480" b="6328"/>
              <a:stretch/>
            </p:blipFill>
            <p:spPr bwMode="auto">
              <a:xfrm rot="16200000">
                <a:off x="2990140" y="-340141"/>
                <a:ext cx="1831733" cy="25120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Image preview">
                <a:extLst>
                  <a:ext uri="{FF2B5EF4-FFF2-40B4-BE49-F238E27FC236}">
                    <a16:creationId xmlns:a16="http://schemas.microsoft.com/office/drawing/2014/main" id="{6D165C22-E037-4042-8CE7-5ABE45D21A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11" t="12125" r="17226" b="6715"/>
              <a:stretch/>
            </p:blipFill>
            <p:spPr bwMode="auto">
              <a:xfrm rot="5400000">
                <a:off x="6688154" y="-386425"/>
                <a:ext cx="1824512" cy="259732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2384910-A807-4E39-BCFE-363D17FBB117}"/>
                  </a:ext>
                </a:extLst>
              </p:cNvPr>
              <p:cNvGrpSpPr/>
              <p:nvPr/>
            </p:nvGrpSpPr>
            <p:grpSpPr>
              <a:xfrm>
                <a:off x="8792442" y="-18"/>
                <a:ext cx="2621145" cy="1824510"/>
                <a:chOff x="8741227" y="950258"/>
                <a:chExt cx="3450773" cy="2498339"/>
              </a:xfrm>
            </p:grpSpPr>
            <p:pic>
              <p:nvPicPr>
                <p:cNvPr id="28" name="Picture 14" descr="Image preview">
                  <a:extLst>
                    <a:ext uri="{FF2B5EF4-FFF2-40B4-BE49-F238E27FC236}">
                      <a16:creationId xmlns:a16="http://schemas.microsoft.com/office/drawing/2014/main" id="{F04FBFFE-F7AF-4E9F-A4DA-1A344F32AC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44" t="1546" r="8390" b="10821"/>
                <a:stretch/>
              </p:blipFill>
              <p:spPr bwMode="auto">
                <a:xfrm>
                  <a:off x="8741227" y="950258"/>
                  <a:ext cx="1812466" cy="24983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Image preview">
                  <a:extLst>
                    <a:ext uri="{FF2B5EF4-FFF2-40B4-BE49-F238E27FC236}">
                      <a16:creationId xmlns:a16="http://schemas.microsoft.com/office/drawing/2014/main" id="{63A10F5E-96B6-453A-A235-0D41A11E733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813" t="2996" r="13671" b="7825"/>
                <a:stretch/>
              </p:blipFill>
              <p:spPr bwMode="auto">
                <a:xfrm>
                  <a:off x="10500276" y="950259"/>
                  <a:ext cx="1691724" cy="2498338"/>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3" name="Picture 18">
              <a:extLst>
                <a:ext uri="{FF2B5EF4-FFF2-40B4-BE49-F238E27FC236}">
                  <a16:creationId xmlns:a16="http://schemas.microsoft.com/office/drawing/2014/main" id="{C896F69A-1F89-45D8-AC7E-D49E968F1C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746" t="5411" r="16296" b="14010"/>
            <a:stretch/>
          </p:blipFill>
          <p:spPr bwMode="auto">
            <a:xfrm>
              <a:off x="10906997" y="7224"/>
              <a:ext cx="1285003" cy="1817583"/>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315528C7-B06E-42FE-9E0C-DA77CB41C8DC}"/>
              </a:ext>
            </a:extLst>
          </p:cNvPr>
          <p:cNvSpPr txBox="1"/>
          <p:nvPr/>
        </p:nvSpPr>
        <p:spPr>
          <a:xfrm>
            <a:off x="-78677" y="22185"/>
            <a:ext cx="12618721" cy="707886"/>
          </a:xfrm>
          <a:prstGeom prst="rect">
            <a:avLst/>
          </a:prstGeom>
          <a:noFill/>
        </p:spPr>
        <p:txBody>
          <a:bodyPr wrap="square" rtlCol="0">
            <a:spAutoFit/>
          </a:bodyPr>
          <a:lstStyle/>
          <a:p>
            <a:pPr algn="ctr"/>
            <a:r>
              <a:rPr lang="en-GB" sz="4000" b="1" dirty="0">
                <a:solidFill>
                  <a:schemeClr val="bg1"/>
                </a:solidFill>
                <a:effectLst>
                  <a:outerShdw blurRad="38100" dist="38100" dir="2700000" algn="tl">
                    <a:srgbClr val="000000">
                      <a:alpha val="43137"/>
                    </a:srgbClr>
                  </a:outerShdw>
                </a:effectLst>
              </a:rPr>
              <a:t>PERSONAL PORTFOLIO – TOPIC 2 IDENTITY</a:t>
            </a:r>
          </a:p>
        </p:txBody>
      </p:sp>
      <p:grpSp>
        <p:nvGrpSpPr>
          <p:cNvPr id="2" name="Group 1">
            <a:extLst>
              <a:ext uri="{FF2B5EF4-FFF2-40B4-BE49-F238E27FC236}">
                <a16:creationId xmlns:a16="http://schemas.microsoft.com/office/drawing/2014/main" id="{982E8E41-DF74-418C-BB39-E7B3A716D9DB}"/>
              </a:ext>
            </a:extLst>
          </p:cNvPr>
          <p:cNvGrpSpPr/>
          <p:nvPr/>
        </p:nvGrpSpPr>
        <p:grpSpPr>
          <a:xfrm>
            <a:off x="1" y="2670486"/>
            <a:ext cx="12191999" cy="1909611"/>
            <a:chOff x="-2" y="3177277"/>
            <a:chExt cx="12191999" cy="1909611"/>
          </a:xfrm>
        </p:grpSpPr>
        <p:sp>
          <p:nvSpPr>
            <p:cNvPr id="16" name="Rectangle 15">
              <a:extLst>
                <a:ext uri="{FF2B5EF4-FFF2-40B4-BE49-F238E27FC236}">
                  <a16:creationId xmlns:a16="http://schemas.microsoft.com/office/drawing/2014/main" id="{783DB28A-9AAF-41F8-8831-31644D90BAAA}"/>
                </a:ext>
              </a:extLst>
            </p:cNvPr>
            <p:cNvSpPr/>
            <p:nvPr/>
          </p:nvSpPr>
          <p:spPr>
            <a:xfrm>
              <a:off x="-2" y="3177277"/>
              <a:ext cx="12191999" cy="190961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4">
              <a:extLst>
                <a:ext uri="{FF2B5EF4-FFF2-40B4-BE49-F238E27FC236}">
                  <a16:creationId xmlns:a16="http://schemas.microsoft.com/office/drawing/2014/main" id="{D1D5CCE5-592C-4F6F-9FED-9EDB6E12E5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8341" y="3248503"/>
              <a:ext cx="2552340" cy="17531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5E279D09-5BB8-4F8B-BE60-88CA4AA225A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009" r="12991"/>
            <a:stretch/>
          </p:blipFill>
          <p:spPr bwMode="auto">
            <a:xfrm>
              <a:off x="7231492" y="3249314"/>
              <a:ext cx="2850125" cy="17531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a:extLst>
                <a:ext uri="{FF2B5EF4-FFF2-40B4-BE49-F238E27FC236}">
                  <a16:creationId xmlns:a16="http://schemas.microsoft.com/office/drawing/2014/main" id="{4C953E7B-D61B-4DB8-B438-D74401F86C6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51" t="2905" r="9093" b="5106"/>
            <a:stretch/>
          </p:blipFill>
          <p:spPr bwMode="auto">
            <a:xfrm>
              <a:off x="721921" y="3246798"/>
              <a:ext cx="3184084" cy="17836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E1B66315-55A1-4B10-8E6A-56DEC859077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064" t="14769" r="13805" b="2331"/>
            <a:stretch/>
          </p:blipFill>
          <p:spPr bwMode="auto">
            <a:xfrm>
              <a:off x="-2" y="3253866"/>
              <a:ext cx="1080762" cy="176947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jpeg">
              <a:extLst>
                <a:ext uri="{FF2B5EF4-FFF2-40B4-BE49-F238E27FC236}">
                  <a16:creationId xmlns:a16="http://schemas.microsoft.com/office/drawing/2014/main" id="{A3A96521-7C31-444C-8A4E-8B6613095732}"/>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141" t="5555" r="13740" b="7501"/>
            <a:stretch/>
          </p:blipFill>
          <p:spPr bwMode="auto">
            <a:xfrm>
              <a:off x="10925100" y="3249314"/>
              <a:ext cx="1248792" cy="17523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a:extLst>
                <a:ext uri="{FF2B5EF4-FFF2-40B4-BE49-F238E27FC236}">
                  <a16:creationId xmlns:a16="http://schemas.microsoft.com/office/drawing/2014/main" id="{205DBE02-44BE-45CA-BF8D-C1A0E459A2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02466" y="3240742"/>
              <a:ext cx="1282118" cy="17825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9CADC7DA-F070-4BAC-9A1F-B22D2610875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931" t="16075" r="6723" b="3641"/>
            <a:stretch/>
          </p:blipFill>
          <p:spPr bwMode="auto">
            <a:xfrm>
              <a:off x="6070267" y="3246715"/>
              <a:ext cx="1319156" cy="175752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Image preview">
              <a:extLst>
                <a:ext uri="{FF2B5EF4-FFF2-40B4-BE49-F238E27FC236}">
                  <a16:creationId xmlns:a16="http://schemas.microsoft.com/office/drawing/2014/main" id="{3AC0C9A9-26B6-4D17-9BC8-9C384E35A4D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9338" r="1090" b="29435"/>
            <a:stretch/>
          </p:blipFill>
          <p:spPr bwMode="auto">
            <a:xfrm>
              <a:off x="8578192" y="3249314"/>
              <a:ext cx="2346908" cy="173906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a:extLst>
              <a:ext uri="{FF2B5EF4-FFF2-40B4-BE49-F238E27FC236}">
                <a16:creationId xmlns:a16="http://schemas.microsoft.com/office/drawing/2014/main" id="{14D90682-D71C-40C1-88E0-E342DA995BF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2931" r="2931" b="2750"/>
          <a:stretch/>
        </p:blipFill>
        <p:spPr bwMode="auto">
          <a:xfrm>
            <a:off x="1186998" y="4807563"/>
            <a:ext cx="2667393" cy="17305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789E1AF-E907-42B2-87B6-90A4346E9E4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518" t="7206" r="-735" b="1811"/>
          <a:stretch/>
        </p:blipFill>
        <p:spPr bwMode="auto">
          <a:xfrm rot="16200000">
            <a:off x="-266613" y="5067106"/>
            <a:ext cx="1730532" cy="11973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10;&#10;Description automatically generated">
            <a:extLst>
              <a:ext uri="{FF2B5EF4-FFF2-40B4-BE49-F238E27FC236}">
                <a16:creationId xmlns:a16="http://schemas.microsoft.com/office/drawing/2014/main" id="{F5FD62EB-A458-4B61-A819-0813DA3E7E4C}"/>
              </a:ext>
            </a:extLst>
          </p:cNvPr>
          <p:cNvPicPr>
            <a:picLocks noChangeAspect="1"/>
          </p:cNvPicPr>
          <p:nvPr/>
        </p:nvPicPr>
        <p:blipFill rotWithShape="1">
          <a:blip r:embed="rId19">
            <a:extLst>
              <a:ext uri="{28A0092B-C50C-407E-A947-70E740481C1C}">
                <a14:useLocalDpi xmlns:a14="http://schemas.microsoft.com/office/drawing/2010/main" val="0"/>
              </a:ext>
            </a:extLst>
          </a:blip>
          <a:srcRect l="12683" t="5194" r="14635" b="18390"/>
          <a:stretch/>
        </p:blipFill>
        <p:spPr>
          <a:xfrm rot="16200000">
            <a:off x="4343390" y="4459880"/>
            <a:ext cx="1730530" cy="242589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4C0AD66-4AFD-4B9F-AEF1-CAFEE41BAA25}"/>
              </a:ext>
            </a:extLst>
          </p:cNvPr>
          <p:cNvPicPr>
            <a:picLocks noChangeAspect="1"/>
          </p:cNvPicPr>
          <p:nvPr/>
        </p:nvPicPr>
        <p:blipFill rotWithShape="1">
          <a:blip r:embed="rId20">
            <a:extLst>
              <a:ext uri="{28A0092B-C50C-407E-A947-70E740481C1C}">
                <a14:useLocalDpi xmlns:a14="http://schemas.microsoft.com/office/drawing/2010/main" val="0"/>
              </a:ext>
            </a:extLst>
          </a:blip>
          <a:srcRect l="3972" r="6308" b="11406"/>
          <a:stretch/>
        </p:blipFill>
        <p:spPr>
          <a:xfrm rot="16200000">
            <a:off x="6168320" y="4540081"/>
            <a:ext cx="1730531" cy="2278364"/>
          </a:xfrm>
          <a:prstGeom prst="rect">
            <a:avLst/>
          </a:prstGeom>
        </p:spPr>
      </p:pic>
      <p:pic>
        <p:nvPicPr>
          <p:cNvPr id="1028" name="Picture 4" descr="Image preview">
            <a:extLst>
              <a:ext uri="{FF2B5EF4-FFF2-40B4-BE49-F238E27FC236}">
                <a16:creationId xmlns:a16="http://schemas.microsoft.com/office/drawing/2014/main" id="{F948A424-7CF9-48E8-BBE3-134A41DCC65C}"/>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l="4754" t="12734" r="11465" b="10582"/>
          <a:stretch/>
        </p:blipFill>
        <p:spPr bwMode="auto">
          <a:xfrm rot="5400000">
            <a:off x="10703152" y="5079654"/>
            <a:ext cx="1744169" cy="11973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CDFCD7D8-06B3-41DF-B434-F8735A1EA7BD}"/>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9773" t="27280" r="17503" b="9072"/>
          <a:stretch/>
        </p:blipFill>
        <p:spPr bwMode="auto">
          <a:xfrm>
            <a:off x="2491571" y="4820433"/>
            <a:ext cx="1276966" cy="17240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preview">
            <a:extLst>
              <a:ext uri="{FF2B5EF4-FFF2-40B4-BE49-F238E27FC236}">
                <a16:creationId xmlns:a16="http://schemas.microsoft.com/office/drawing/2014/main" id="{94D75A91-BC89-49D1-94A3-8A6691511CD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13405"/>
          <a:stretch/>
        </p:blipFill>
        <p:spPr bwMode="auto">
          <a:xfrm rot="10800000">
            <a:off x="8312688" y="4820433"/>
            <a:ext cx="2654648" cy="17240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preview">
            <a:extLst>
              <a:ext uri="{FF2B5EF4-FFF2-40B4-BE49-F238E27FC236}">
                <a16:creationId xmlns:a16="http://schemas.microsoft.com/office/drawing/2014/main" id="{D1F34AFC-9618-4069-BD85-C74A76BD6495}"/>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val="0"/>
              </a:ext>
            </a:extLst>
          </a:blip>
          <a:srcRect l="19010" t="16216" r="7692" b="7872"/>
          <a:stretch/>
        </p:blipFill>
        <p:spPr bwMode="auto">
          <a:xfrm rot="5400000">
            <a:off x="7917744" y="5014208"/>
            <a:ext cx="1735830" cy="13482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preview">
            <a:extLst>
              <a:ext uri="{FF2B5EF4-FFF2-40B4-BE49-F238E27FC236}">
                <a16:creationId xmlns:a16="http://schemas.microsoft.com/office/drawing/2014/main" id="{C9A29A5F-DC4A-44A0-A1DA-B4DC0CDB2F48}"/>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5916" r="5856" b="4181"/>
          <a:stretch/>
        </p:blipFill>
        <p:spPr bwMode="auto">
          <a:xfrm rot="5400000">
            <a:off x="2419359" y="985167"/>
            <a:ext cx="1748068" cy="12520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preview">
            <a:extLst>
              <a:ext uri="{FF2B5EF4-FFF2-40B4-BE49-F238E27FC236}">
                <a16:creationId xmlns:a16="http://schemas.microsoft.com/office/drawing/2014/main" id="{23DA508C-B189-4922-B9FF-0B5F3A994141}"/>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7469" t="8047" r="7140" b="8341"/>
          <a:stretch/>
        </p:blipFill>
        <p:spPr bwMode="auto">
          <a:xfrm rot="5400000">
            <a:off x="6081413" y="965078"/>
            <a:ext cx="1749817" cy="12850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preview">
            <a:extLst>
              <a:ext uri="{FF2B5EF4-FFF2-40B4-BE49-F238E27FC236}">
                <a16:creationId xmlns:a16="http://schemas.microsoft.com/office/drawing/2014/main" id="{B0B6742D-86EA-45B6-A638-EC949700DB13}"/>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11603" t="13879" r="10544" b="16119"/>
          <a:stretch/>
        </p:blipFill>
        <p:spPr bwMode="auto">
          <a:xfrm rot="5400000">
            <a:off x="3497074" y="5101140"/>
            <a:ext cx="1724095" cy="11626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0DB6DD-54F9-2CDB-9763-A1196B53E51C}"/>
              </a:ext>
            </a:extLst>
          </p:cNvPr>
          <p:cNvSpPr txBox="1"/>
          <p:nvPr/>
        </p:nvSpPr>
        <p:spPr>
          <a:xfrm>
            <a:off x="746554" y="2717307"/>
            <a:ext cx="10647431" cy="181588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2060"/>
            </a:solidFill>
          </a:ln>
        </p:spPr>
        <p:txBody>
          <a:bodyPr wrap="square" rtlCol="0">
            <a:spAutoFit/>
          </a:bodyPr>
          <a:lstStyle/>
          <a:p>
            <a:pPr algn="ctr"/>
            <a:r>
              <a:rPr lang="en-GB" sz="2800" dirty="0">
                <a:cs typeface="Aharoni" panose="02010803020104030203" pitchFamily="2" charset="-79"/>
              </a:rPr>
              <a:t>The second unit of work follows the theme of “Identity” and gives students the chance to be more independent in their work and build upon the skills taught in the first unit. Students will develop a range of work in response to this theme leading to a series of final outcomes.  </a:t>
            </a:r>
          </a:p>
        </p:txBody>
      </p:sp>
    </p:spTree>
    <p:extLst>
      <p:ext uri="{BB962C8B-B14F-4D97-AF65-F5344CB8AC3E}">
        <p14:creationId xmlns:p14="http://schemas.microsoft.com/office/powerpoint/2010/main" val="386553276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82491C-714A-476A-871C-908D22D10241}"/>
              </a:ext>
            </a:extLst>
          </p:cNvPr>
          <p:cNvSpPr/>
          <p:nvPr/>
        </p:nvSpPr>
        <p:spPr>
          <a:xfrm>
            <a:off x="0" y="3236864"/>
            <a:ext cx="12192000" cy="207101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48E3441-CFEC-4913-AA56-3F2ACD3D8144}"/>
              </a:ext>
            </a:extLst>
          </p:cNvPr>
          <p:cNvSpPr txBox="1"/>
          <p:nvPr/>
        </p:nvSpPr>
        <p:spPr>
          <a:xfrm>
            <a:off x="165465" y="108145"/>
            <a:ext cx="10380615" cy="830997"/>
          </a:xfrm>
          <a:prstGeom prst="rect">
            <a:avLst/>
          </a:prstGeom>
          <a:noFill/>
        </p:spPr>
        <p:txBody>
          <a:bodyPr wrap="square" rtlCol="0">
            <a:spAutoFit/>
          </a:bodyPr>
          <a:lstStyle/>
          <a:p>
            <a:r>
              <a:rPr lang="en-GB" sz="4800" b="1" dirty="0">
                <a:solidFill>
                  <a:schemeClr val="bg1"/>
                </a:solidFill>
                <a:effectLst>
                  <a:outerShdw blurRad="38100" dist="38100" dir="2700000" algn="tl">
                    <a:srgbClr val="000000">
                      <a:alpha val="43137"/>
                    </a:srgbClr>
                  </a:outerShdw>
                </a:effectLst>
              </a:rPr>
              <a:t>PROGRESSION</a:t>
            </a:r>
          </a:p>
        </p:txBody>
      </p:sp>
      <p:sp>
        <p:nvSpPr>
          <p:cNvPr id="5" name="TextBox 4">
            <a:extLst>
              <a:ext uri="{FF2B5EF4-FFF2-40B4-BE49-F238E27FC236}">
                <a16:creationId xmlns:a16="http://schemas.microsoft.com/office/drawing/2014/main" id="{59532743-9DA7-4781-9E35-71FCD77C2565}"/>
              </a:ext>
            </a:extLst>
          </p:cNvPr>
          <p:cNvSpPr txBox="1"/>
          <p:nvPr/>
        </p:nvSpPr>
        <p:spPr>
          <a:xfrm>
            <a:off x="248194" y="1550126"/>
            <a:ext cx="11874137" cy="5293757"/>
          </a:xfrm>
          <a:prstGeom prst="rect">
            <a:avLst/>
          </a:prstGeom>
          <a:noFill/>
        </p:spPr>
        <p:txBody>
          <a:bodyPr wrap="square" rtlCol="0">
            <a:spAutoFit/>
          </a:bodyPr>
          <a:lstStyle/>
          <a:p>
            <a:r>
              <a:rPr lang="en-GB" sz="2000" dirty="0">
                <a:solidFill>
                  <a:schemeClr val="bg1"/>
                </a:solidFill>
              </a:rPr>
              <a:t>A’ Level Art (AQA Art, Craft and Design)</a:t>
            </a:r>
          </a:p>
          <a:p>
            <a:r>
              <a:rPr lang="en-GB" sz="2000" dirty="0">
                <a:solidFill>
                  <a:schemeClr val="bg1"/>
                </a:solidFill>
              </a:rPr>
              <a:t>A’ Level Photography (AQA)</a:t>
            </a:r>
          </a:p>
          <a:p>
            <a:endParaRPr lang="en-GB" sz="2000" dirty="0">
              <a:solidFill>
                <a:schemeClr val="bg1"/>
              </a:solidFill>
            </a:endParaRPr>
          </a:p>
          <a:p>
            <a:r>
              <a:rPr lang="en-US" sz="2000" dirty="0">
                <a:solidFill>
                  <a:schemeClr val="bg1"/>
                </a:solidFill>
              </a:rPr>
              <a:t>Other college-based creative courses</a:t>
            </a: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2000" dirty="0">
                <a:solidFill>
                  <a:schemeClr val="bg1"/>
                </a:solidFill>
              </a:rPr>
              <a:t>The creative industries are one of Britain’s most successful industries. </a:t>
            </a:r>
          </a:p>
          <a:p>
            <a:r>
              <a:rPr lang="en-US" sz="2000" dirty="0">
                <a:solidFill>
                  <a:schemeClr val="bg1"/>
                </a:solidFill>
              </a:rPr>
              <a:t>If a student wants to be part of, for example film, fashion, advertising, architecture, fine art, photography, design or publishing it starts here!</a:t>
            </a:r>
            <a:endParaRPr lang="en-GB" sz="2000" dirty="0">
              <a:solidFill>
                <a:schemeClr val="bg1"/>
              </a:solidFill>
            </a:endParaRPr>
          </a:p>
          <a:p>
            <a:endParaRPr lang="en-GB" dirty="0"/>
          </a:p>
        </p:txBody>
      </p:sp>
      <p:grpSp>
        <p:nvGrpSpPr>
          <p:cNvPr id="3" name="Group 2">
            <a:extLst>
              <a:ext uri="{FF2B5EF4-FFF2-40B4-BE49-F238E27FC236}">
                <a16:creationId xmlns:a16="http://schemas.microsoft.com/office/drawing/2014/main" id="{F6F0FB3D-E26D-482B-A002-E2DF6709B798}"/>
              </a:ext>
            </a:extLst>
          </p:cNvPr>
          <p:cNvGrpSpPr/>
          <p:nvPr/>
        </p:nvGrpSpPr>
        <p:grpSpPr>
          <a:xfrm>
            <a:off x="0" y="3309274"/>
            <a:ext cx="12192000" cy="1926189"/>
            <a:chOff x="123049" y="3301742"/>
            <a:chExt cx="12192000" cy="1926189"/>
          </a:xfrm>
        </p:grpSpPr>
        <p:pic>
          <p:nvPicPr>
            <p:cNvPr id="7" name="Picture 6">
              <a:extLst>
                <a:ext uri="{FF2B5EF4-FFF2-40B4-BE49-F238E27FC236}">
                  <a16:creationId xmlns:a16="http://schemas.microsoft.com/office/drawing/2014/main" id="{18FD7A95-03BA-4508-95CD-8314C24C22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22" t="1266" r="6935"/>
            <a:stretch/>
          </p:blipFill>
          <p:spPr>
            <a:xfrm>
              <a:off x="3185647" y="3303753"/>
              <a:ext cx="2170125" cy="1916270"/>
            </a:xfrm>
            <a:prstGeom prst="rect">
              <a:avLst/>
            </a:prstGeom>
          </p:spPr>
        </p:pic>
        <p:pic>
          <p:nvPicPr>
            <p:cNvPr id="10" name="Picture 9">
              <a:extLst>
                <a:ext uri="{FF2B5EF4-FFF2-40B4-BE49-F238E27FC236}">
                  <a16:creationId xmlns:a16="http://schemas.microsoft.com/office/drawing/2014/main" id="{6EEAD51C-E7BA-473E-B66F-7AD838D929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73" t="6581" r="18576" b="5730"/>
            <a:stretch/>
          </p:blipFill>
          <p:spPr>
            <a:xfrm>
              <a:off x="123049" y="3319424"/>
              <a:ext cx="2263808" cy="1908505"/>
            </a:xfrm>
            <a:prstGeom prst="rect">
              <a:avLst/>
            </a:prstGeom>
          </p:spPr>
        </p:pic>
        <p:pic>
          <p:nvPicPr>
            <p:cNvPr id="11" name="Picture 10">
              <a:extLst>
                <a:ext uri="{FF2B5EF4-FFF2-40B4-BE49-F238E27FC236}">
                  <a16:creationId xmlns:a16="http://schemas.microsoft.com/office/drawing/2014/main" id="{E7B47D74-60BC-416C-A029-4E6588D0C5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022" t="12238" r="16361" b="8383"/>
            <a:stretch/>
          </p:blipFill>
          <p:spPr>
            <a:xfrm rot="5400000">
              <a:off x="10678263" y="3591146"/>
              <a:ext cx="1908505" cy="1365066"/>
            </a:xfrm>
            <a:prstGeom prst="rect">
              <a:avLst/>
            </a:prstGeom>
          </p:spPr>
        </p:pic>
        <p:pic>
          <p:nvPicPr>
            <p:cNvPr id="12" name="Picture 11">
              <a:extLst>
                <a:ext uri="{FF2B5EF4-FFF2-40B4-BE49-F238E27FC236}">
                  <a16:creationId xmlns:a16="http://schemas.microsoft.com/office/drawing/2014/main" id="{52421B40-A8E8-498F-BEAF-F4F04DBCF32B}"/>
                </a:ext>
              </a:extLst>
            </p:cNvPr>
            <p:cNvPicPr>
              <a:picLocks noChangeAspect="1"/>
            </p:cNvPicPr>
            <p:nvPr/>
          </p:nvPicPr>
          <p:blipFill rotWithShape="1">
            <a:blip r:embed="rId7">
              <a:extLst>
                <a:ext uri="{28A0092B-C50C-407E-A947-70E740481C1C}">
                  <a14:useLocalDpi xmlns:a14="http://schemas.microsoft.com/office/drawing/2010/main" val="0"/>
                </a:ext>
              </a:extLst>
            </a:blip>
            <a:srcRect t="4137" b="7384"/>
            <a:stretch/>
          </p:blipFill>
          <p:spPr>
            <a:xfrm>
              <a:off x="6621754" y="3307636"/>
              <a:ext cx="2822745" cy="1908505"/>
            </a:xfrm>
            <a:prstGeom prst="rect">
              <a:avLst/>
            </a:prstGeom>
          </p:spPr>
        </p:pic>
        <p:pic>
          <p:nvPicPr>
            <p:cNvPr id="13" name="Picture 2">
              <a:extLst>
                <a:ext uri="{FF2B5EF4-FFF2-40B4-BE49-F238E27FC236}">
                  <a16:creationId xmlns:a16="http://schemas.microsoft.com/office/drawing/2014/main" id="{32F68626-715B-4420-A875-3FAD861D971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137" r="1" b="16627"/>
            <a:stretch/>
          </p:blipFill>
          <p:spPr bwMode="auto">
            <a:xfrm>
              <a:off x="5001903" y="3301742"/>
              <a:ext cx="2110618" cy="19202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preview">
              <a:extLst>
                <a:ext uri="{FF2B5EF4-FFF2-40B4-BE49-F238E27FC236}">
                  <a16:creationId xmlns:a16="http://schemas.microsoft.com/office/drawing/2014/main" id="{5046A4DB-AA3C-420F-BA3F-B0385586672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027" t="15384" r="20204" b="20127"/>
            <a:stretch/>
          </p:blipFill>
          <p:spPr bwMode="auto">
            <a:xfrm>
              <a:off x="2056014" y="3315402"/>
              <a:ext cx="1412797" cy="19125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5" descr="Image preview">
              <a:extLst>
                <a:ext uri="{FF2B5EF4-FFF2-40B4-BE49-F238E27FC236}">
                  <a16:creationId xmlns:a16="http://schemas.microsoft.com/office/drawing/2014/main" id="{624F5C39-5318-4973-8790-91CDEF9CF44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16" t="230" r="13224" b="43270"/>
            <a:stretch/>
          </p:blipFill>
          <p:spPr bwMode="auto">
            <a:xfrm>
              <a:off x="9128757" y="3315402"/>
              <a:ext cx="1961448" cy="190850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73856556-2627-4EE4-8A81-8009939C99E2}"/>
              </a:ext>
            </a:extLst>
          </p:cNvPr>
          <p:cNvSpPr/>
          <p:nvPr/>
        </p:nvSpPr>
        <p:spPr>
          <a:xfrm>
            <a:off x="5796809" y="187986"/>
            <a:ext cx="6096000" cy="2062103"/>
          </a:xfrm>
          <a:prstGeom prst="rect">
            <a:avLst/>
          </a:prstGeom>
        </p:spPr>
        <p:txBody>
          <a:bodyPr>
            <a:spAutoFit/>
          </a:bodyPr>
          <a:lstStyle/>
          <a:p>
            <a:r>
              <a:rPr lang="en-GB" sz="1600" i="1" dirty="0">
                <a:solidFill>
                  <a:schemeClr val="bg1"/>
                </a:solidFill>
                <a:latin typeface="Times New Roman" panose="02020603050405020304" pitchFamily="18" charset="0"/>
              </a:rPr>
              <a:t>“I chose GCSE art because it allowed more freedom in managing my work and I wanted to further develop my creative skills. During GCSE I was introduced to new techniques and artists that I have gone on to study further in my A’ level work. Art is my favourite subject and I really enjoy being able to express myself in a visual way and I have now been given an offer from Leeds Arts University to do an art foundation year, after which I intend to go on to study Fine Art at university.” </a:t>
            </a:r>
          </a:p>
          <a:p>
            <a:r>
              <a:rPr lang="en-GB" sz="1600" dirty="0">
                <a:solidFill>
                  <a:schemeClr val="bg1"/>
                </a:solidFill>
                <a:latin typeface="Times New Roman" panose="02020603050405020304" pitchFamily="18" charset="0"/>
              </a:rPr>
              <a:t>Megan, Year 13</a:t>
            </a:r>
            <a:endParaRPr lang="en-GB" sz="1600" dirty="0">
              <a:solidFill>
                <a:schemeClr val="bg1"/>
              </a:solidFill>
            </a:endParaRPr>
          </a:p>
        </p:txBody>
      </p:sp>
      <p:sp>
        <p:nvSpPr>
          <p:cNvPr id="8" name="TextBox 7">
            <a:extLst>
              <a:ext uri="{FF2B5EF4-FFF2-40B4-BE49-F238E27FC236}">
                <a16:creationId xmlns:a16="http://schemas.microsoft.com/office/drawing/2014/main" id="{BEA9FA02-0246-472C-9656-DDD6B321A44A}"/>
              </a:ext>
            </a:extLst>
          </p:cNvPr>
          <p:cNvSpPr txBox="1"/>
          <p:nvPr/>
        </p:nvSpPr>
        <p:spPr>
          <a:xfrm>
            <a:off x="9646754" y="3326956"/>
            <a:ext cx="3483695" cy="369332"/>
          </a:xfrm>
          <a:prstGeom prst="rect">
            <a:avLst/>
          </a:prstGeom>
          <a:noFill/>
        </p:spPr>
        <p:txBody>
          <a:bodyPr wrap="square" rtlCol="0">
            <a:spAutoFit/>
          </a:bodyPr>
          <a:lstStyle/>
          <a:p>
            <a:r>
              <a:rPr lang="en-GB" b="1" dirty="0">
                <a:solidFill>
                  <a:schemeClr val="bg1"/>
                </a:solidFill>
              </a:rPr>
              <a:t>Examples of </a:t>
            </a:r>
            <a:r>
              <a:rPr lang="en-GB" b="1" dirty="0" err="1">
                <a:solidFill>
                  <a:schemeClr val="bg1"/>
                </a:solidFill>
              </a:rPr>
              <a:t>A’Level</a:t>
            </a:r>
            <a:r>
              <a:rPr lang="en-GB" b="1" dirty="0">
                <a:solidFill>
                  <a:schemeClr val="bg1"/>
                </a:solidFill>
              </a:rPr>
              <a:t> work</a:t>
            </a:r>
          </a:p>
        </p:txBody>
      </p:sp>
      <p:pic>
        <p:nvPicPr>
          <p:cNvPr id="23" name="Audio 22">
            <a:hlinkClick r:id="" action="ppaction://media"/>
            <a:extLst>
              <a:ext uri="{FF2B5EF4-FFF2-40B4-BE49-F238E27FC236}">
                <a16:creationId xmlns:a16="http://schemas.microsoft.com/office/drawing/2014/main" id="{99C8A1FA-A1DE-4986-B8EB-CBFBCCBEA03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2056209201"/>
      </p:ext>
    </p:extLst>
  </p:cSld>
  <p:clrMapOvr>
    <a:masterClrMapping/>
  </p:clrMapOvr>
  <mc:AlternateContent xmlns:mc="http://schemas.openxmlformats.org/markup-compatibility/2006" xmlns:p14="http://schemas.microsoft.com/office/powerpoint/2010/main">
    <mc:Choice Requires="p14">
      <p:transition spd="slow" p14:dur="2000" advTm="56306"/>
    </mc:Choice>
    <mc:Fallback xmlns="">
      <p:transition spd="slow" advTm="5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153A8D-FDE6-40E2-BEAE-2698BD3ACC53}"/>
              </a:ext>
            </a:extLst>
          </p:cNvPr>
          <p:cNvSpPr txBox="1"/>
          <p:nvPr/>
        </p:nvSpPr>
        <p:spPr>
          <a:xfrm>
            <a:off x="762001" y="803325"/>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effectLst>
                  <a:outerShdw blurRad="38100" dist="38100" dir="2700000" algn="tl">
                    <a:srgbClr val="000000">
                      <a:alpha val="43137"/>
                    </a:srgbClr>
                  </a:outerShdw>
                </a:effectLst>
                <a:latin typeface="+mj-lt"/>
                <a:ea typeface="+mj-ea"/>
                <a:cs typeface="+mj-cs"/>
              </a:rPr>
              <a:t>ASSESSMENT</a:t>
            </a:r>
          </a:p>
        </p:txBody>
      </p:sp>
      <p:sp>
        <p:nvSpPr>
          <p:cNvPr id="3" name="Content Placeholder 2">
            <a:extLst>
              <a:ext uri="{FF2B5EF4-FFF2-40B4-BE49-F238E27FC236}">
                <a16:creationId xmlns:a16="http://schemas.microsoft.com/office/drawing/2014/main" id="{0467C75B-FDE6-499B-9EB9-C81ADCDBB26A}"/>
              </a:ext>
            </a:extLst>
          </p:cNvPr>
          <p:cNvSpPr>
            <a:spLocks noGrp="1"/>
          </p:cNvSpPr>
          <p:nvPr>
            <p:ph idx="1"/>
          </p:nvPr>
        </p:nvSpPr>
        <p:spPr>
          <a:xfrm>
            <a:off x="762000" y="2279017"/>
            <a:ext cx="5438503" cy="4069531"/>
          </a:xfrm>
        </p:spPr>
        <p:txBody>
          <a:bodyPr vert="horz" lIns="91440" tIns="45720" rIns="91440" bIns="45720" rtlCol="0" anchor="t">
            <a:normAutofit/>
          </a:bodyPr>
          <a:lstStyle/>
          <a:p>
            <a:r>
              <a:rPr lang="en-US" sz="1800" dirty="0"/>
              <a:t>This is very much on an individual basis with verbal 1:1 feedback given each lesson</a:t>
            </a:r>
          </a:p>
          <a:p>
            <a:r>
              <a:rPr lang="en-US" sz="1800" dirty="0"/>
              <a:t>Formal assessment will be carried out at each of the assessment points throughout the year</a:t>
            </a:r>
          </a:p>
          <a:p>
            <a:r>
              <a:rPr lang="en-US" sz="1800" dirty="0"/>
              <a:t>Each project will be formally marked as a whole, with an assessment sheet explaining your strengths and areas for development</a:t>
            </a:r>
          </a:p>
          <a:p>
            <a:pPr lvl="0"/>
            <a:r>
              <a:rPr lang="en-US" sz="1800" b="1" dirty="0"/>
              <a:t>Personal Portfolio (120 guided learning hours) = 60%</a:t>
            </a:r>
            <a:endParaRPr lang="en-US" sz="1800" dirty="0"/>
          </a:p>
          <a:p>
            <a:r>
              <a:rPr lang="en-US" sz="1800" b="1" dirty="0"/>
              <a:t>Externally Set Assignment (Exam - 10 hours over 2 days, with 20 hours approx. for prep) = 40%</a:t>
            </a:r>
            <a:endParaRPr lang="en-US"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0" descr="https://attachments.office.net/owa/jenny.fenwick%40thirskschool.org/service.svc/s/GetAttachmentThumbnail?id=AAMkAGQ1ODUzMDhlLTViYzQtNGQ1Yy1iZTkxLTJiYjg5ZjNkYjhlZQBGAAAAAACkX5MG8ueHTqhn6DBRRkHpBwC6DPuZrnY6QIuEKhh34LgGAAAAAAENAAC6DPuZrnY6QIuEKhh34LgGAAXGUF%2F3AAABEgAQAHau1OWbwo9FpuMLkZ1vr5M%3D&amp;thumbnailType=2&amp;owa=outlook.office.com&amp;scriptVer=20200914002.08&amp;X-OWA-CANARY=0xPB7KEDo0Kv57yNWZSR1qDVLUluYNgY7BOekMx18c65rbJVUZWbRrDji7R94cjJmzihPRXAQAw.&amp;token=eyJhbGciOiJSUzI1NiIsImtpZCI6IjU2MzU4ODUyMzRCOTI1MkRERTAwNTc2NkQ5RDlGMjc2NTY1RjYzRTIiLCJ0eXAiOiJKV1QiLCJ4NXQiOiJWaldJVWpTNUpTM2VBRmRtMmRueWRsWmZZLUkifQ.eyJvcmlnaW4iOiJodHRwczovL291dGxvb2sub2ZmaWNlLmNvbSIsInVjIjoiNjdiY2Y3NzgxMWQwNGEzYmFmOGNhNjllZTg3ZmI4MzMiLCJ2ZXIiOiJFeGNoYW5nZS5DYWxsYmFjay5WMSIsImFwcGN0eHNlbmRlciI6Ik93YURvd25sb2FkQDgzYTMyOWJmLWY1MjgtNDRjYS05NGI4LWVjYjcwNjM5Mzg1OSIsImlzc3JpbmciOiJXVyIsImFwcGN0eCI6IntcIm1zZXhjaHByb3RcIjpcIm93YVwiLFwicHJpbWFyeXNpZFwiOlwiUy0xLTUtMjEtMTU0NjgzNDQ5MS00MTY3MTU4Mjg1LTMwNzUyMjg0MTktODM4NTg5XCIsXCJwdWlkXCI6XCIxMTUzOTc3MDI1MTc3MDk1OTE1XCIsXCJvaWRcIjpcImY5N2YzYjEwLTkyNjEtNDNkNi1iYzA3LTM1ZjgxMjc2MjkzYVwiLFwic2NvcGVcIjpcIk93YURvd25sb2FkXCJ9IiwibmJmIjoxNjAwOTQwNDA3LCJleHAiOjE2MDA5NDEwMDcsImlzcyI6IjAwMDAwMDAyLTAwMDAtMGZmMS1jZTAwLTAwMDAwMDAwMDAwMEA4M2EzMjliZi1mNTI4LTQ0Y2EtOTRiOC1lY2I3MDYzOTM4NTkiLCJhdWQiOiIwMDAwMDAwMi0wMDAwLTBmZjEtY2UwMC0wMDAwMDAwMDAwMDAvYXR0YWNobWVudHMub2ZmaWNlLm5ldEA4M2EzMjliZi1mNTI4LTQ0Y2EtOTRiOC1lY2I3MDYzOTM4NTkiLCJoYXBwIjoib3dhIn0.M_a7PdVdBuT1d88sr1FK4dPMGV9-SpJ7N2cbY4DYE1CV0H4horVToTzDNWUbj_rRQIPK9CUjXccB0mn1AE0jEbTmgSkNE7Jbe1bclCVM8gyu7s1jIQ1dGjh4jGu6vbUpuiroktFibMqua9WTWPx3ZRuBgsGUsNxgvD-ED2CTKel8qoAUSK9XWElxOXVM2ReoloXfWyPIBIQ-UXSHjK1RwYZsNmFQWB4c5q5YehHcitIG6dqyP8mKY-x1s3l79Pt4n0T-x2wMTv_DLkb5m6QJY5jruIq9dksFoduJaQHJMG6rTUXXWikDkP4HygYRBaqKB9hXQ5bCMu4zVgtHqtP5sw&amp;animation=true">
            <a:extLst>
              <a:ext uri="{FF2B5EF4-FFF2-40B4-BE49-F238E27FC236}">
                <a16:creationId xmlns:a16="http://schemas.microsoft.com/office/drawing/2014/main" id="{5B3A8CB4-39E3-40B7-BD00-C37FD75CC3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914" b="16633"/>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F93FAE73-8B0A-43DB-B37B-540057ED8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0094951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462"/>
    </mc:Choice>
    <mc:Fallback xmlns="">
      <p:transition spd="slow" advTm="2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attachments.office.net/owa/jenny.fenwick%40thirskschool.org/service.svc/s/GetAttachmentThumbnail?id=AAMkAGQ1ODUzMDhlLTViYzQtNGQ1Yy1iZTkxLTJiYjg5ZjNkYjhlZQBGAAAAAACkX5MG8ueHTqhn6DBRRkHpBwC6DPuZrnY6QIuEKhh34LgGAAAAAAEKAAC6DPuZrnY6QIuEKhh34LgGAAW6p7fVAAABEgAQAMDIFSClp2NMuAYAHGLLEjk%3D&amp;thumbnailType=2&amp;owa=outlook.office.com&amp;scriptVer=20200914002.08&amp;X-OWA-CANARY=SzvSjZfPTk-_IECPynKVt-CfICttYNgYUwtogUfId_CG5mbf8jrdWzVmcJIItXRgdhuUQvcLQJc.&amp;token=eyJhbGciOiJSUzI1NiIsImtpZCI6IjU2MzU4ODUyMzRCOTI1MkRERTAwNTc2NkQ5RDlGMjc2NTY1RjYzRTIiLCJ0eXAiOiJKV1QiLCJ4NXQiOiJWaldJVWpTNUpTM2VBRmRtMmRueWRsWmZZLUkifQ.eyJvcmlnaW4iOiJodHRwczovL291dGxvb2sub2ZmaWNlLmNvbSIsInVjIjoiNjdiY2Y3NzgxMWQwNGEzYmFmOGNhNjllZTg3ZmI4MzMiLCJ2ZXIiOiJFeGNoYW5nZS5DYWxsYmFjay5WMSIsImFwcGN0eHNlbmRlciI6Ik93YURvd25sb2FkQDgzYTMyOWJmLWY1MjgtNDRjYS05NGI4LWVjYjcwNjM5Mzg1OSIsImlzc3JpbmciOiJXVyIsImFwcGN0eCI6IntcIm1zZXhjaHByb3RcIjpcIm93YVwiLFwicHJpbWFyeXNpZFwiOlwiUy0xLTUtMjEtMTU0NjgzNDQ5MS00MTY3MTU4Mjg1LTMwNzUyMjg0MTktODM4NTg5XCIsXCJwdWlkXCI6XCIxMTUzOTc3MDI1MTc3MDk1OTE1XCIsXCJvaWRcIjpcImY5N2YzYjEwLTkyNjEtNDNkNi1iYzA3LTM1ZjgxMjc2MjkzYVwiLFwic2NvcGVcIjpcIk93YURvd25sb2FkXCJ9IiwibmJmIjoxNjAwOTQwMTA0LCJleHAiOjE2MDA5NDA3MDQsImlzcyI6IjAwMDAwMDAyLTAwMDAtMGZmMS1jZTAwLTAwMDAwMDAwMDAwMEA4M2EzMjliZi1mNTI4LTQ0Y2EtOTRiOC1lY2I3MDYzOTM4NTkiLCJhdWQiOiIwMDAwMDAwMi0wMDAwLTBmZjEtY2UwMC0wMDAwMDAwMDAwMDAvYXR0YWNobWVudHMub2ZmaWNlLm5ldEA4M2EzMjliZi1mNTI4LTQ0Y2EtOTRiOC1lY2I3MDYzOTM4NTkiLCJoYXBwIjoib3dhIn0.ogSxG8dLeV1fumxSiEHuoIqVIWmndOFDHdggZ8k8B883GsKrBpmY0flH1GVQQhzsm_dKwcQELizPKjIYU2A7o1z_ehCz307q2kT9WDENKZZp9CjH0EkQf_T43aKu7yvILZz3X958-tx8K3D-Oed99mEe3nL5qyLQtgmFH42RddLHzoYA9dMYOoEkjMRoHwfWYu07OOlun11FLeQ6D9MKFgi0eeqU8whcq_XGbNmoSAMdqm9h5FdmFkC4DvU50q2VTbUlcMjqDzawGUdKlskCX_GpyIRTQdWPYE422W98e79XJevgd9h_pgDNLs51Qxm_dda-xRCFt3asHRAAUdE1fg&amp;animation=true">
            <a:extLst>
              <a:ext uri="{FF2B5EF4-FFF2-40B4-BE49-F238E27FC236}">
                <a16:creationId xmlns:a16="http://schemas.microsoft.com/office/drawing/2014/main" id="{F7BE66C4-DCB5-459D-BED5-D8BB2EFC25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0" t="17854" r="6111" b="12515"/>
          <a:stretch/>
        </p:blipFill>
        <p:spPr bwMode="auto">
          <a:xfrm rot="16200000">
            <a:off x="8562962" y="3246460"/>
            <a:ext cx="3597466" cy="36606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09D1DC0D-0DBE-40E5-B28F-AB425BD0CA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41" b="48424"/>
          <a:stretch/>
        </p:blipFill>
        <p:spPr bwMode="auto">
          <a:xfrm rot="16200000">
            <a:off x="-387229" y="4379735"/>
            <a:ext cx="2865492" cy="20910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8B056F42-75EF-46C8-BA26-E2C9A13ACA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303"/>
          <a:stretch/>
        </p:blipFill>
        <p:spPr bwMode="auto">
          <a:xfrm rot="5400000">
            <a:off x="1803983" y="920839"/>
            <a:ext cx="2623255" cy="27296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F5DD51F-B409-424C-B0FB-45E4F87E45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61" y="974033"/>
            <a:ext cx="2226463" cy="31422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CFC6125-BB21-45EA-A5ED-A5A8510186E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580"/>
          <a:stretch/>
        </p:blipFill>
        <p:spPr bwMode="auto">
          <a:xfrm rot="16200000">
            <a:off x="1539714" y="3908286"/>
            <a:ext cx="3397418" cy="250201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AF0F90D-25B9-4194-A944-149CAE12A107}"/>
              </a:ext>
            </a:extLst>
          </p:cNvPr>
          <p:cNvSpPr/>
          <p:nvPr/>
        </p:nvSpPr>
        <p:spPr>
          <a:xfrm>
            <a:off x="-16361" y="3460582"/>
            <a:ext cx="4496794" cy="1169551"/>
          </a:xfrm>
          <a:prstGeom prst="rect">
            <a:avLst/>
          </a:prstGeom>
          <a:solidFill>
            <a:schemeClr val="bg1"/>
          </a:solidFill>
        </p:spPr>
        <p:txBody>
          <a:bodyPr wrap="square">
            <a:spAutoFit/>
          </a:bodyPr>
          <a:lstStyle/>
          <a:p>
            <a:r>
              <a:rPr lang="en-GB" sz="1400" i="1" dirty="0">
                <a:solidFill>
                  <a:srgbClr val="201F1E"/>
                </a:solidFill>
                <a:latin typeface="Segoe UI" panose="020B0502040204020203" pitchFamily="34" charset="0"/>
              </a:rPr>
              <a:t>“I think the best part about the art GCSE course is the freedom we receive with what we’re doing so no two peoples books will look the same and how art is subjective so you don’t necessarily need to be the best at it.” </a:t>
            </a:r>
            <a:r>
              <a:rPr lang="en-GB" sz="1400" dirty="0">
                <a:solidFill>
                  <a:srgbClr val="201F1E"/>
                </a:solidFill>
                <a:latin typeface="Segoe UI" panose="020B0502040204020203" pitchFamily="34" charset="0"/>
              </a:rPr>
              <a:t>Laura, year 10</a:t>
            </a:r>
            <a:endParaRPr lang="en-GB" sz="1400" dirty="0"/>
          </a:p>
        </p:txBody>
      </p:sp>
      <p:pic>
        <p:nvPicPr>
          <p:cNvPr id="11" name="Picture 2">
            <a:extLst>
              <a:ext uri="{FF2B5EF4-FFF2-40B4-BE49-F238E27FC236}">
                <a16:creationId xmlns:a16="http://schemas.microsoft.com/office/drawing/2014/main" id="{26A899F2-833A-4B03-9D7B-0A3DA9D4F90E}"/>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8531390" y="996927"/>
            <a:ext cx="3656520" cy="23824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45ACDC4-4FC6-47F4-9C2F-33D86785DF55}"/>
              </a:ext>
            </a:extLst>
          </p:cNvPr>
          <p:cNvSpPr/>
          <p:nvPr/>
        </p:nvSpPr>
        <p:spPr>
          <a:xfrm>
            <a:off x="8517367" y="5906861"/>
            <a:ext cx="3656520" cy="954107"/>
          </a:xfrm>
          <a:prstGeom prst="rect">
            <a:avLst/>
          </a:prstGeom>
          <a:solidFill>
            <a:schemeClr val="bg1"/>
          </a:solidFill>
        </p:spPr>
        <p:txBody>
          <a:bodyPr wrap="square">
            <a:spAutoFit/>
          </a:bodyPr>
          <a:lstStyle/>
          <a:p>
            <a:pPr fontAlgn="base"/>
            <a:r>
              <a:rPr lang="en-GB" sz="1400" i="1" dirty="0"/>
              <a:t>“The best thing about GCSE art is how creative you can be. You also get to try out using different materials and media like Lino printing and clay.” </a:t>
            </a:r>
            <a:r>
              <a:rPr lang="en-GB" sz="1400" dirty="0"/>
              <a:t>Olivia, year 11</a:t>
            </a:r>
          </a:p>
        </p:txBody>
      </p:sp>
      <p:sp>
        <p:nvSpPr>
          <p:cNvPr id="16" name="TextBox 15">
            <a:extLst>
              <a:ext uri="{FF2B5EF4-FFF2-40B4-BE49-F238E27FC236}">
                <a16:creationId xmlns:a16="http://schemas.microsoft.com/office/drawing/2014/main" id="{CE6E0860-5605-4BB3-9283-D0FF70570D2B}"/>
              </a:ext>
            </a:extLst>
          </p:cNvPr>
          <p:cNvSpPr txBox="1"/>
          <p:nvPr/>
        </p:nvSpPr>
        <p:spPr>
          <a:xfrm>
            <a:off x="165465" y="68876"/>
            <a:ext cx="11669484" cy="830997"/>
          </a:xfrm>
          <a:prstGeom prst="rect">
            <a:avLst/>
          </a:prstGeom>
          <a:noFill/>
        </p:spPr>
        <p:txBody>
          <a:bodyPr wrap="square" rtlCol="0">
            <a:spAutoFit/>
          </a:bodyPr>
          <a:lstStyle/>
          <a:p>
            <a:pPr algn="ctr"/>
            <a:r>
              <a:rPr lang="en-GB" sz="4800" b="1" dirty="0">
                <a:solidFill>
                  <a:schemeClr val="bg1"/>
                </a:solidFill>
                <a:effectLst>
                  <a:outerShdw blurRad="38100" dist="38100" dir="2700000" algn="tl">
                    <a:srgbClr val="000000">
                      <a:alpha val="43137"/>
                    </a:srgbClr>
                  </a:outerShdw>
                </a:effectLst>
              </a:rPr>
              <a:t>WHAT DO OUR STUDENTS SAY?</a:t>
            </a:r>
          </a:p>
        </p:txBody>
      </p:sp>
      <p:grpSp>
        <p:nvGrpSpPr>
          <p:cNvPr id="2" name="Group 1">
            <a:extLst>
              <a:ext uri="{FF2B5EF4-FFF2-40B4-BE49-F238E27FC236}">
                <a16:creationId xmlns:a16="http://schemas.microsoft.com/office/drawing/2014/main" id="{B499F67E-39BB-49BF-A0EE-720FF32396B9}"/>
              </a:ext>
            </a:extLst>
          </p:cNvPr>
          <p:cNvGrpSpPr/>
          <p:nvPr/>
        </p:nvGrpSpPr>
        <p:grpSpPr>
          <a:xfrm>
            <a:off x="4624662" y="999117"/>
            <a:ext cx="3771494" cy="5790007"/>
            <a:chOff x="8325349" y="994624"/>
            <a:chExt cx="3771494" cy="5790007"/>
          </a:xfrm>
        </p:grpSpPr>
        <p:pic>
          <p:nvPicPr>
            <p:cNvPr id="1034" name="Picture 10">
              <a:extLst>
                <a:ext uri="{FF2B5EF4-FFF2-40B4-BE49-F238E27FC236}">
                  <a16:creationId xmlns:a16="http://schemas.microsoft.com/office/drawing/2014/main" id="{3B6D8072-E91F-41C8-9BE1-D0E556BF841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608" t="22763" r="13000" b="3663"/>
            <a:stretch/>
          </p:blipFill>
          <p:spPr bwMode="auto">
            <a:xfrm rot="16200000">
              <a:off x="8684474" y="3377011"/>
              <a:ext cx="3048495" cy="37667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6CD5EBB4-2DC1-4111-8A7F-C338390A9E0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091" t="2905" r="9092" b="5106"/>
            <a:stretch/>
          </p:blipFill>
          <p:spPr bwMode="auto">
            <a:xfrm>
              <a:off x="8330095" y="1587447"/>
              <a:ext cx="3766748" cy="227771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061196A-CEA5-4E2B-B05F-DD4848D39762}"/>
                </a:ext>
              </a:extLst>
            </p:cNvPr>
            <p:cNvSpPr/>
            <p:nvPr/>
          </p:nvSpPr>
          <p:spPr>
            <a:xfrm>
              <a:off x="8344277" y="994624"/>
              <a:ext cx="3747816" cy="738664"/>
            </a:xfrm>
            <a:prstGeom prst="rect">
              <a:avLst/>
            </a:prstGeom>
            <a:solidFill>
              <a:schemeClr val="bg1"/>
            </a:solidFill>
          </p:spPr>
          <p:txBody>
            <a:bodyPr wrap="square">
              <a:spAutoFit/>
            </a:bodyPr>
            <a:lstStyle/>
            <a:p>
              <a:r>
                <a:rPr lang="en-GB" sz="1400" i="1" dirty="0">
                  <a:solidFill>
                    <a:srgbClr val="201F1E"/>
                  </a:solidFill>
                  <a:latin typeface="Segoe UI" panose="020B0502040204020203" pitchFamily="34" charset="0"/>
                </a:rPr>
                <a:t>“Art is a good subject to take at GCSE level. It’s interesting and you get lots of support to develop your own art.” </a:t>
              </a:r>
              <a:r>
                <a:rPr lang="en-GB" sz="1400" dirty="0">
                  <a:solidFill>
                    <a:srgbClr val="201F1E"/>
                  </a:solidFill>
                  <a:latin typeface="Segoe UI" panose="020B0502040204020203" pitchFamily="34" charset="0"/>
                </a:rPr>
                <a:t>Jack, Year 10</a:t>
              </a:r>
              <a:endParaRPr lang="en-GB" sz="1400" dirty="0"/>
            </a:p>
          </p:txBody>
        </p:sp>
      </p:grpSp>
      <p:sp>
        <p:nvSpPr>
          <p:cNvPr id="20" name="TextBox 19">
            <a:extLst>
              <a:ext uri="{FF2B5EF4-FFF2-40B4-BE49-F238E27FC236}">
                <a16:creationId xmlns:a16="http://schemas.microsoft.com/office/drawing/2014/main" id="{38810392-C2BB-4DD0-A623-72EED5863EAE}"/>
              </a:ext>
            </a:extLst>
          </p:cNvPr>
          <p:cNvSpPr txBox="1"/>
          <p:nvPr/>
        </p:nvSpPr>
        <p:spPr>
          <a:xfrm>
            <a:off x="6643892" y="3371297"/>
            <a:ext cx="5548108" cy="738664"/>
          </a:xfrm>
          <a:prstGeom prst="rect">
            <a:avLst/>
          </a:prstGeom>
          <a:solidFill>
            <a:schemeClr val="bg1"/>
          </a:solidFill>
        </p:spPr>
        <p:txBody>
          <a:bodyPr wrap="square" rtlCol="0">
            <a:spAutoFit/>
          </a:bodyPr>
          <a:lstStyle/>
          <a:p>
            <a:r>
              <a:rPr lang="en-GB" sz="1400" i="1" dirty="0"/>
              <a:t>“The best part about GCSE art is that you can be really creative and put your emotions/feelings into a piece of art.  You are also very free with what you draw and how you present your book.” </a:t>
            </a:r>
            <a:r>
              <a:rPr lang="en-GB" sz="1400" dirty="0"/>
              <a:t>Amber Year 11</a:t>
            </a:r>
          </a:p>
        </p:txBody>
      </p:sp>
      <p:pic>
        <p:nvPicPr>
          <p:cNvPr id="23" name="Audio 22">
            <a:hlinkClick r:id="" action="ppaction://media"/>
            <a:extLst>
              <a:ext uri="{FF2B5EF4-FFF2-40B4-BE49-F238E27FC236}">
                <a16:creationId xmlns:a16="http://schemas.microsoft.com/office/drawing/2014/main" id="{3000D17E-6C0F-492B-98AE-F91A0914DA0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970919013"/>
      </p:ext>
    </p:extLst>
  </p:cSld>
  <p:clrMapOvr>
    <a:masterClrMapping/>
  </p:clrMapOvr>
  <mc:AlternateContent xmlns:mc="http://schemas.openxmlformats.org/markup-compatibility/2006" xmlns:p14="http://schemas.microsoft.com/office/powerpoint/2010/main">
    <mc:Choice Requires="p14">
      <p:transition spd="slow" p14:dur="2000" advTm="23080"/>
    </mc:Choice>
    <mc:Fallback xmlns="">
      <p:transition spd="slow" advTm="23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E418A8E1E4204DA8C87CA85BDD1290" ma:contentTypeVersion="17" ma:contentTypeDescription="Create a new document." ma:contentTypeScope="" ma:versionID="f1d41f88b6a25b014fcdd56b3b7aa12d">
  <xsd:schema xmlns:xsd="http://www.w3.org/2001/XMLSchema" xmlns:xs="http://www.w3.org/2001/XMLSchema" xmlns:p="http://schemas.microsoft.com/office/2006/metadata/properties" xmlns:ns2="ef6311e7-f71d-44ba-9264-dde7a993e387" xmlns:ns3="6d117302-bf02-4d4e-86ed-3db594236075" targetNamespace="http://schemas.microsoft.com/office/2006/metadata/properties" ma:root="true" ma:fieldsID="1fea0adc068c7d1b214b85b261253c48" ns2:_="" ns3:_="">
    <xsd:import namespace="ef6311e7-f71d-44ba-9264-dde7a993e387"/>
    <xsd:import namespace="6d117302-bf02-4d4e-86ed-3db59423607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6311e7-f71d-44ba-9264-dde7a993e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192491-0356-4cac-a64e-e6bdc7f075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117302-bf02-4d4e-86ed-3db59423607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4e7c17-6680-43f3-b589-2d09d179ddeb}" ma:internalName="TaxCatchAll" ma:showField="CatchAllData" ma:web="6d117302-bf02-4d4e-86ed-3db5942360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f6311e7-f71d-44ba-9264-dde7a993e387">
      <Terms xmlns="http://schemas.microsoft.com/office/infopath/2007/PartnerControls"/>
    </lcf76f155ced4ddcb4097134ff3c332f>
    <TaxCatchAll xmlns="6d117302-bf02-4d4e-86ed-3db594236075" xsi:nil="true"/>
  </documentManagement>
</p:properties>
</file>

<file path=customXml/itemProps1.xml><?xml version="1.0" encoding="utf-8"?>
<ds:datastoreItem xmlns:ds="http://schemas.openxmlformats.org/officeDocument/2006/customXml" ds:itemID="{65DFBC71-F1AB-4271-AFEB-BAB03C46A828}">
  <ds:schemaRefs>
    <ds:schemaRef ds:uri="http://schemas.microsoft.com/sharepoint/v3/contenttype/forms"/>
  </ds:schemaRefs>
</ds:datastoreItem>
</file>

<file path=customXml/itemProps2.xml><?xml version="1.0" encoding="utf-8"?>
<ds:datastoreItem xmlns:ds="http://schemas.openxmlformats.org/officeDocument/2006/customXml" ds:itemID="{37FF636F-A52F-4606-8B71-69CC50ED6F9C}"/>
</file>

<file path=customXml/itemProps3.xml><?xml version="1.0" encoding="utf-8"?>
<ds:datastoreItem xmlns:ds="http://schemas.openxmlformats.org/officeDocument/2006/customXml" ds:itemID="{110785D9-68BD-42B4-A176-CEAFD83F0F9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593</TotalTime>
  <Words>1081</Words>
  <Application>Microsoft Office PowerPoint</Application>
  <PresentationFormat>Widescreen</PresentationFormat>
  <Paragraphs>50</Paragraphs>
  <Slides>10</Slides>
  <Notes>3</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Aharoni</vt:lpstr>
      <vt:lpstr>Arial</vt:lpstr>
      <vt:lpstr>Calibri</vt:lpstr>
      <vt:lpstr>Calibri Light</vt:lpstr>
      <vt:lpstr>Cambria</vt:lpstr>
      <vt:lpstr>Segoe UI</vt:lpstr>
      <vt:lpstr>Times New Roman</vt:lpstr>
      <vt:lpstr>Office Theme</vt:lpstr>
      <vt:lpstr>PowerPoint Presentation</vt:lpstr>
      <vt:lpstr>Why should you study Art at GCSE?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Fenwick J</dc:creator>
  <cp:lastModifiedBy>Fenwick J</cp:lastModifiedBy>
  <cp:revision>9</cp:revision>
  <dcterms:created xsi:type="dcterms:W3CDTF">2021-01-19T15:00:54Z</dcterms:created>
  <dcterms:modified xsi:type="dcterms:W3CDTF">2025-01-13T17:58:58Z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0x01010040E418A8E1E4204DA8C87CA85BDD1290</vt:lpwstr>
  </property>
</Properties>
</file>